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6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2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18000"/>
            <a:lum/>
          </a:blip>
          <a:srcRect/>
          <a:stretch>
            <a:fillRect l="-3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620000" cy="762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Семинар 4.</a:t>
            </a:r>
            <a:br>
              <a:rPr lang="ru-RU" dirty="0" smtClean="0"/>
            </a:br>
            <a:r>
              <a:rPr lang="ru-RU" dirty="0" smtClean="0"/>
              <a:t>Общение педагогов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676400"/>
            <a:ext cx="7772400" cy="44958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Тема: «Общение педагогов в коллективе»</a:t>
            </a:r>
          </a:p>
          <a:p>
            <a:pPr marL="514350" indent="-514350" algn="just">
              <a:buAutoNum type="arabicPeriod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Этика педагогического общения (Лебедева Н.В.).</a:t>
            </a:r>
          </a:p>
          <a:p>
            <a:pPr marL="514350" indent="-514350" algn="just">
              <a:buAutoNum type="arabicPeriod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Страх публичных выступлений. Причины, помощь (Петрова Ю.А.).</a:t>
            </a:r>
          </a:p>
          <a:p>
            <a:pPr marL="514350" indent="-514350" algn="just"/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3. Мини-тренинг «Успешное публичное выступление» (Петрова Ю.А.).</a:t>
            </a:r>
          </a:p>
          <a:p>
            <a:pPr marL="514350" indent="-514350" algn="just"/>
            <a:endParaRPr lang="ru-RU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ru-RU" dirty="0" smtClean="0">
                <a:solidFill>
                  <a:srgbClr val="7030A0"/>
                </a:solidFill>
              </a:rPr>
              <a:t>Практическое задание. 1. Тест «Конфликтная ли вы личность?» </a:t>
            </a:r>
          </a:p>
          <a:p>
            <a:pPr algn="just"/>
            <a:r>
              <a:rPr lang="ru-RU" dirty="0" smtClean="0">
                <a:solidFill>
                  <a:srgbClr val="7030A0"/>
                </a:solidFill>
              </a:rPr>
              <a:t>2. Ассоциативные тесты, помогающие лучше понять себя, свои страхи. Анализ. </a:t>
            </a:r>
          </a:p>
          <a:p>
            <a:pPr marL="514350" indent="-514350" algn="just"/>
            <a:endParaRPr lang="ru-RU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514350" indent="-514350" algn="just"/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Если вы не знаете, куда деть руки. Перед началом выступления руки находятся в естественном положении вдоль туловища или чуть согнуты в локтях и чуть прижаты к телу. Во время выступления можно положить руки, на стол или трибуну. Нежелательно перекрещивать руки, замыкать кисти рук, держать в карманах. Можно взять в руки какой-нибудь предмет (ручку, книгу, лист со своими записями), но не совершать излишних манипуляций с предметом. Лучше держать предмет одной рукой, чтобы другая оставалась свободной.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525963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	Кто хочет перестать бояться, тот должен начать выступать. Трудно только первые несколько раз.  Вооружитесь знаниями, приобретайте опыт выступлений, совершенствуйте своё ораторское искусство. И с каждым разом дискомфорт будет заменяться удовольствием от хорошо выполненной работы. Пробуйте, находите, что поможет именно вам.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401762"/>
          </a:xfrm>
        </p:spPr>
        <p:txBody>
          <a:bodyPr>
            <a:normAutofit fontScale="90000"/>
          </a:bodyPr>
          <a:lstStyle/>
          <a:p>
            <a:r>
              <a:rPr lang="ru-RU" sz="2200" dirty="0" smtClean="0"/>
              <a:t>Мини-тренинг </a:t>
            </a:r>
            <a:r>
              <a:rPr lang="ru-RU" sz="2200" b="1" dirty="0" smtClean="0"/>
              <a:t>"</a:t>
            </a:r>
            <a:r>
              <a:rPr lang="ru-RU" sz="2700" b="1" dirty="0" smtClean="0"/>
              <a:t>Успешное публичное выступление</a:t>
            </a:r>
            <a:r>
              <a:rPr lang="ru-RU" sz="2200" b="1" dirty="0" smtClean="0"/>
              <a:t>"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b="1" dirty="0" smtClean="0"/>
              <a:t>Цель: </a:t>
            </a:r>
            <a:r>
              <a:rPr lang="ru-RU" sz="2200" dirty="0" smtClean="0"/>
              <a:t>формирование навыков публичного выступления. Знакомство с методами коррекции скованности и волнения перед выступлением.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/>
              <a:t>Правила работы в группе:</a:t>
            </a:r>
          </a:p>
          <a:p>
            <a:pPr lvl="0"/>
            <a:r>
              <a:rPr lang="ru-RU" dirty="0" smtClean="0"/>
              <a:t>Доверительный стиль общения;</a:t>
            </a:r>
          </a:p>
          <a:p>
            <a:pPr lvl="0"/>
            <a:r>
              <a:rPr lang="ru-RU" dirty="0" smtClean="0"/>
              <a:t>Общение по принципу «здесь» и «теперь»;</a:t>
            </a:r>
          </a:p>
          <a:p>
            <a:pPr lvl="0"/>
            <a:r>
              <a:rPr lang="ru-RU" dirty="0" smtClean="0"/>
              <a:t>Высказывание только от собственного лица;</a:t>
            </a:r>
          </a:p>
          <a:p>
            <a:pPr lvl="0"/>
            <a:r>
              <a:rPr lang="ru-RU" dirty="0" smtClean="0"/>
              <a:t>Конфиденциальность всего происходящего в группе;</a:t>
            </a:r>
          </a:p>
          <a:p>
            <a:pPr lvl="0"/>
            <a:r>
              <a:rPr lang="ru-RU" dirty="0" smtClean="0"/>
              <a:t>Активное участие во всех упражнениях;</a:t>
            </a:r>
          </a:p>
          <a:p>
            <a:pPr lvl="0"/>
            <a:r>
              <a:rPr lang="ru-RU" dirty="0" smtClean="0"/>
              <a:t>Уважение к говорящему, принцип активного слушания.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228600"/>
            <a:ext cx="8382000" cy="5715000"/>
          </a:xfrm>
        </p:spPr>
        <p:txBody>
          <a:bodyPr/>
          <a:lstStyle/>
          <a:p>
            <a:r>
              <a:rPr lang="ru-RU" u="sng" dirty="0" smtClean="0"/>
              <a:t>Упражнение 1 «Знакомство» </a:t>
            </a:r>
            <a:r>
              <a:rPr lang="ru-RU" dirty="0" smtClean="0"/>
              <a:t>(настрой на рабочий лад, развитие коммуникативных способностей).</a:t>
            </a:r>
          </a:p>
          <a:p>
            <a:pPr algn="just">
              <a:buNone/>
            </a:pPr>
            <a:r>
              <a:rPr lang="ru-RU" dirty="0" smtClean="0"/>
              <a:t>		</a:t>
            </a:r>
            <a:r>
              <a:rPr lang="ru-RU" i="1" dirty="0" smtClean="0"/>
              <a:t>Назовите, пожалуйста, свое имя и ответьте на вопросы: Как лично Вы относитесь к публичному выступлению? Какие трудности Вы испытываете при выступлении на публике?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algn="just"/>
            <a:r>
              <a:rPr lang="ru-RU" u="sng" dirty="0" smtClean="0"/>
              <a:t>Упражнение 2 «Самопрезентация»</a:t>
            </a:r>
            <a:r>
              <a:rPr lang="ru-RU" dirty="0" smtClean="0"/>
              <a:t> (преодоление застенчивости, робости, волнения во время выступления).</a:t>
            </a:r>
          </a:p>
          <a:p>
            <a:pPr algn="just">
              <a:buNone/>
            </a:pPr>
            <a:r>
              <a:rPr lang="ru-RU" b="1" dirty="0" smtClean="0"/>
              <a:t>		</a:t>
            </a:r>
            <a:r>
              <a:rPr lang="ru-RU" i="1" dirty="0" smtClean="0"/>
              <a:t>Ваша задача состоит в следующем: в течение 1 минуты придумать устно текст о себе на тему «Какой я педагог». Время выступления – 1 минута.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609600"/>
            <a:ext cx="8153400" cy="5516563"/>
          </a:xfrm>
        </p:spPr>
        <p:txBody>
          <a:bodyPr>
            <a:normAutofit fontScale="85000" lnSpcReduction="20000"/>
          </a:bodyPr>
          <a:lstStyle/>
          <a:p>
            <a:r>
              <a:rPr lang="ru-RU" u="sng" dirty="0" smtClean="0"/>
              <a:t>Упражнение 3 «Что вижу, о том и пою</a:t>
            </a:r>
            <a:r>
              <a:rPr lang="ru-RU" dirty="0" smtClean="0"/>
              <a:t>» (развитие легкости и ассоциативности в речи).</a:t>
            </a:r>
          </a:p>
          <a:p>
            <a:pPr algn="just">
              <a:buNone/>
            </a:pPr>
            <a:r>
              <a:rPr lang="ru-RU" dirty="0" smtClean="0"/>
              <a:t>		</a:t>
            </a:r>
            <a:r>
              <a:rPr lang="ru-RU" i="1" dirty="0" smtClean="0"/>
              <a:t>Упражнение делается в парах. Один человек показывает на любой предмет, который находится в поле его зрения. Задача второго – не менее 2 минут рассказывать про этот предмет, его историю, функции и причины его появления на свет. Говорите на тему предмета. Так же можно затронуть вопрос его жизненной необходимости для сохранения мира во всем мире. Приступайте.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		</a:t>
            </a:r>
            <a:r>
              <a:rPr lang="ru-RU" sz="3100" dirty="0" smtClean="0">
                <a:solidFill>
                  <a:schemeClr val="tx2">
                    <a:lumMod val="50000"/>
                  </a:schemeClr>
                </a:solidFill>
              </a:rPr>
              <a:t>Выполняя в свободное время данное упражнение, вы научитесь вместо краткого, сухого ответа давать подробное и красочное описание чего-либо. Вы станете более интересны слушателям.</a:t>
            </a:r>
          </a:p>
          <a:p>
            <a:pPr algn="just"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457200"/>
            <a:ext cx="8153400" cy="566896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u="sng" dirty="0" smtClean="0"/>
              <a:t>Упражнение 4 «Интервью» </a:t>
            </a:r>
            <a:r>
              <a:rPr lang="ru-RU" dirty="0" smtClean="0"/>
              <a:t>(развитие коммуникативных умений, преодоление волнения, зажатости).</a:t>
            </a:r>
          </a:p>
          <a:p>
            <a:pPr algn="just">
              <a:buNone/>
            </a:pPr>
            <a:r>
              <a:rPr lang="ru-RU" dirty="0" smtClean="0"/>
              <a:t>		Каждый участник должен в течение 2 минут подготовить по одному вопросу для каждого члена группы. Вопросы должны касаться внутренних личностных особенностей человека – его характера, привычек, интересов и др.</a:t>
            </a:r>
          </a:p>
          <a:p>
            <a:pPr lvl="0" algn="just">
              <a:buNone/>
            </a:pPr>
            <a:r>
              <a:rPr lang="ru-RU" dirty="0" smtClean="0"/>
              <a:t>		Основное правило - отвечать как можно более полно и откровенно, при всем этом учитывая правила, о которых мы говорили в начале.</a:t>
            </a:r>
          </a:p>
          <a:p>
            <a:pPr lvl="0" algn="just">
              <a:buNone/>
            </a:pPr>
            <a:r>
              <a:rPr lang="ru-RU" dirty="0" smtClean="0"/>
              <a:t>		Участник, готовый первым дать интервью группе, садится так, чтобы видеть в лицо всех членов группы. Члены группы по очереди задают приготовленные (именно этому участнику) вопросы. В кругу должен побывать каждый участник.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55000" lnSpcReduction="20000"/>
          </a:bodyPr>
          <a:lstStyle/>
          <a:p>
            <a:r>
              <a:rPr lang="ru-RU" u="sng" dirty="0" smtClean="0"/>
              <a:t>Упражнение 5 «Рекламный ролик» (запасное) </a:t>
            </a:r>
            <a:r>
              <a:rPr lang="ru-RU" dirty="0" smtClean="0"/>
              <a:t>(развитие фантазии и ораторских навыков).</a:t>
            </a:r>
          </a:p>
          <a:p>
            <a:pPr algn="just">
              <a:buNone/>
            </a:pPr>
            <a:r>
              <a:rPr lang="ru-RU" dirty="0" smtClean="0"/>
              <a:t>		Представим себе, что здесь мы собрались для того, чтобы создать свой собственный ролик для какого-то товара. Наша задача - представить этот товар публике так, чтобы подчеркнуть его лучшие стороны, заинтересовать им.</a:t>
            </a:r>
          </a:p>
          <a:p>
            <a:pPr algn="just">
              <a:buNone/>
            </a:pPr>
            <a:r>
              <a:rPr lang="ru-RU" dirty="0" smtClean="0"/>
              <a:t>		Но один маленький нюанс - объектом нашей рекламы будут являться конкретные люди, сидящие здесь, в этом кругу. Каждый из вас вытянет карточку, на которой написано имя одного из участников группы. Может оказаться, что вам достанется карточка с вашим собственным именем. Ничего страшного! Значит, вам придется рекламировать самого себя. В нашей рекламе будет действовать еще одно условие: вы не должны называть имя человека, которого рекламируете. Более того, вам предлагается представить человека в качестве какого-то товара или услуги. Придумайте, чем мог бы оказаться ваш протеже, если бы его не угораздило родиться в человеческом облике.</a:t>
            </a:r>
          </a:p>
          <a:p>
            <a:pPr algn="just">
              <a:buNone/>
            </a:pPr>
            <a:r>
              <a:rPr lang="ru-RU" dirty="0" smtClean="0"/>
              <a:t>		Назовите категорию населения, на которую будет рассчитана ваша реклама. Разумеется, в рекламном ролике должны быть отражены самые важные достоинства рекламируемого объекта. Длительность каждого рекламного ролика - не более 1 минуты. После этого группа должна будет угадать, кто из ее членов был представлен в этой рекламе. При необходимости можете использовать предметы, находящиеся в комнате, и просить других игроков помочь вам. Время на подготовку – 5 минут.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5 рекомендаций: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85800"/>
            <a:ext cx="8382000" cy="5943600"/>
          </a:xfrm>
        </p:spPr>
        <p:txBody>
          <a:bodyPr>
            <a:normAutofit fontScale="32500" lnSpcReduction="20000"/>
          </a:bodyPr>
          <a:lstStyle/>
          <a:p>
            <a:pPr algn="just">
              <a:buNone/>
            </a:pPr>
            <a:r>
              <a:rPr lang="ru-RU" sz="4300" dirty="0" smtClean="0"/>
              <a:t>1</a:t>
            </a:r>
            <a:r>
              <a:rPr lang="ru-RU" sz="4300" dirty="0" smtClean="0">
                <a:solidFill>
                  <a:schemeClr val="accent3">
                    <a:lumMod val="50000"/>
                  </a:schemeClr>
                </a:solidFill>
              </a:rPr>
              <a:t>. </a:t>
            </a:r>
            <a:r>
              <a:rPr lang="ru-RU" sz="5500" b="1" dirty="0" smtClean="0">
                <a:solidFill>
                  <a:schemeClr val="accent3">
                    <a:lumMod val="50000"/>
                  </a:schemeClr>
                </a:solidFill>
              </a:rPr>
              <a:t>Читайте вслух сказки</a:t>
            </a:r>
            <a:r>
              <a:rPr lang="ru-RU" sz="5500" dirty="0" smtClean="0">
                <a:solidFill>
                  <a:schemeClr val="accent3">
                    <a:lumMod val="50000"/>
                  </a:schemeClr>
                </a:solidFill>
              </a:rPr>
              <a:t>. Да, именно сказки. Так как они написаны простым языком и для тренировки и обретения внутренней уверенности – это самое то. Именно вслух. Так как только в этом случае идет отработка артикуляции и дикции.</a:t>
            </a:r>
          </a:p>
          <a:p>
            <a:pPr algn="just">
              <a:buNone/>
            </a:pPr>
            <a:r>
              <a:rPr lang="ru-RU" sz="5500" dirty="0" smtClean="0"/>
              <a:t>2. </a:t>
            </a:r>
            <a:r>
              <a:rPr lang="ru-RU" sz="5500" b="1" dirty="0" smtClean="0">
                <a:solidFill>
                  <a:schemeClr val="accent4">
                    <a:lumMod val="50000"/>
                  </a:schemeClr>
                </a:solidFill>
              </a:rPr>
              <a:t>Читайте экономические новости вслух</a:t>
            </a:r>
            <a:r>
              <a:rPr lang="ru-RU" sz="5500" dirty="0" smtClean="0">
                <a:solidFill>
                  <a:schemeClr val="accent4">
                    <a:lumMod val="50000"/>
                  </a:schemeClr>
                </a:solidFill>
              </a:rPr>
              <a:t>. Этот необычный совет кроется в сложности текста. Практика даст свободу при любых выступлениях, и конечно, уменьшение волнения. </a:t>
            </a:r>
          </a:p>
          <a:p>
            <a:pPr algn="just">
              <a:buNone/>
            </a:pPr>
            <a:r>
              <a:rPr lang="ru-RU" sz="5500" dirty="0" smtClean="0"/>
              <a:t>3. </a:t>
            </a:r>
            <a:r>
              <a:rPr lang="ru-RU" sz="5500" b="1" dirty="0" smtClean="0">
                <a:solidFill>
                  <a:srgbClr val="002060"/>
                </a:solidFill>
              </a:rPr>
              <a:t>Перескажите любой рассказ своему другу, члену семьи. </a:t>
            </a:r>
            <a:r>
              <a:rPr lang="ru-RU" sz="5500" dirty="0" smtClean="0">
                <a:solidFill>
                  <a:srgbClr val="002060"/>
                </a:solidFill>
              </a:rPr>
              <a:t>Если совсем стесняете – просто наговорите на диктофон. Но тогда – диктофон – это будет промежуточный этап. Потом, все же, нужно рассказать что-то живому человеку. Введите себе в привычку, минут 10 рассказывать что-то прочитанное. Кроме снятия напряжения в голове и теле, обретается и хорошая привычка общения в семье. </a:t>
            </a:r>
          </a:p>
          <a:p>
            <a:pPr algn="just">
              <a:buNone/>
            </a:pPr>
            <a:r>
              <a:rPr lang="ru-RU" sz="5500" dirty="0" smtClean="0"/>
              <a:t>4. </a:t>
            </a:r>
            <a:r>
              <a:rPr lang="ru-RU" sz="5500" dirty="0" smtClean="0">
                <a:solidFill>
                  <a:schemeClr val="accent6">
                    <a:lumMod val="50000"/>
                  </a:schemeClr>
                </a:solidFill>
              </a:rPr>
              <a:t>Усложните себе задачу: </a:t>
            </a:r>
            <a:r>
              <a:rPr lang="ru-RU" sz="5500" b="1" dirty="0" smtClean="0">
                <a:solidFill>
                  <a:schemeClr val="accent6">
                    <a:lumMod val="50000"/>
                  </a:schemeClr>
                </a:solidFill>
              </a:rPr>
              <a:t>подойдите к незнакомому человеку на улице и спросите, как пройти по любому маршруту</a:t>
            </a:r>
            <a:r>
              <a:rPr lang="ru-RU" sz="5500" dirty="0" smtClean="0">
                <a:solidFill>
                  <a:schemeClr val="accent6">
                    <a:lumMod val="50000"/>
                  </a:schemeClr>
                </a:solidFill>
              </a:rPr>
              <a:t>. Этим упражнением снимается страх перед общением с незнакомыми людьми. Со временем – поймете, что даже отказ можно спокойно пережить.</a:t>
            </a:r>
          </a:p>
          <a:p>
            <a:pPr algn="just">
              <a:buNone/>
            </a:pPr>
            <a:r>
              <a:rPr lang="ru-RU" sz="5500" dirty="0" smtClean="0"/>
              <a:t>5.  </a:t>
            </a:r>
            <a:r>
              <a:rPr lang="ru-RU" sz="5500" b="1" dirty="0" smtClean="0">
                <a:solidFill>
                  <a:schemeClr val="tx2">
                    <a:lumMod val="50000"/>
                  </a:schemeClr>
                </a:solidFill>
              </a:rPr>
              <a:t>Проделывайте эти практики не прерываясь ни на один день, хотя бы по 5 минут</a:t>
            </a:r>
            <a:r>
              <a:rPr lang="ru-RU" sz="5500" dirty="0" smtClean="0">
                <a:solidFill>
                  <a:schemeClr val="tx2">
                    <a:lumMod val="50000"/>
                  </a:schemeClr>
                </a:solidFill>
              </a:rPr>
              <a:t>. Потому что практика «говорения», общения с незнакомыми людьми имеет много общего с выступлениями. Мозг, да и тело привыкает к этим задачам, перестает бурно реагировать стрессом и мокрыми ладонями при необходимости встать и публично выразить свое мнение. Практика и еще раз практика, приведет Вас к тому, что со временем будете получать положительный отклик на свои речи. А значит и пройдет страх.</a:t>
            </a:r>
          </a:p>
          <a:p>
            <a:pPr algn="just"/>
            <a:endParaRPr lang="ru-RU" sz="55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7200" dirty="0" smtClean="0">
                <a:solidFill>
                  <a:srgbClr val="7030A0"/>
                </a:solidFill>
              </a:rPr>
              <a:t>Спасибо за внимание!</a:t>
            </a:r>
            <a:endParaRPr lang="ru-RU" sz="72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Страх публичных выступлений. Причины, помощь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295400"/>
            <a:ext cx="8534400" cy="5334000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dirty="0" smtClean="0"/>
              <a:t>		Каждому из нас иногда приходится выступать перед аудиторией (родительские собрания, семинары, педсоветы, методические объединения и т.д.). Публичное выступление достаточно часто вызывает волнение и тревогу.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Страх публичных выступлений – один из общеизвестных человеческих страхов. По некоторым данным, по распространенности страх выступления стоит на втором месте (среди страхов вообще) после страха смерти, а ряд психиатров и психологов считают, что подобный страх испытывают около 95 % людей. Интенсивность страха может быть различной, но в той или иной мере волнение присуще многим.</a:t>
            </a: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buNone/>
            </a:pPr>
            <a:r>
              <a:rPr lang="ru-RU" dirty="0" smtClean="0"/>
              <a:t>		Давайте подумаем, чего мы боимся? Какие первые мысли возникают в голове, если нам поручают выступление?</a:t>
            </a:r>
          </a:p>
          <a:p>
            <a:pPr algn="just">
              <a:buNone/>
            </a:pPr>
            <a:r>
              <a:rPr lang="ru-RU" dirty="0" smtClean="0">
                <a:cs typeface="Andalus"/>
              </a:rPr>
              <a:t>                                                                 </a:t>
            </a:r>
            <a:r>
              <a:rPr lang="ru-RU" sz="6900" dirty="0" smtClean="0">
                <a:solidFill>
                  <a:srgbClr val="C00000"/>
                </a:solidFill>
                <a:cs typeface="Andalus"/>
              </a:rPr>
              <a:t>?</a:t>
            </a:r>
            <a:endParaRPr lang="ru-RU" sz="6900" dirty="0" smtClean="0">
              <a:solidFill>
                <a:srgbClr val="C00000"/>
              </a:solidFill>
            </a:endParaRPr>
          </a:p>
          <a:p>
            <a:pPr algn="just">
              <a:buNone/>
            </a:pPr>
            <a:r>
              <a:rPr lang="ru-RU" dirty="0" smtClean="0"/>
              <a:t>		А вдруг я что-то забуду? Растеряюсь и не смогу справиться со своими эмоциями? Не сумею ответить на вопросы? Моя речь будет неинтересна аудитории?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752600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smtClean="0"/>
              <a:t>5 семинар «Повышение коммуникативной компетентности педагога  при взаимодействии с ребёнком» </a:t>
            </a:r>
            <a:r>
              <a:rPr lang="ru-RU" sz="3600" dirty="0" smtClean="0"/>
              <a:t>19.02.2022 </a:t>
            </a:r>
            <a:r>
              <a:rPr lang="ru-RU" sz="3600" dirty="0" smtClean="0"/>
              <a:t>г.</a:t>
            </a:r>
            <a:endParaRPr lang="ru-RU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924800" cy="6858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Причины страха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533400"/>
            <a:ext cx="8458200" cy="55927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 smtClean="0"/>
              <a:t>     		Основой для любого страха является ощущение угрозы какому-то значимому критерию (ценности, потребности), на которую, как человеку кажется, он не может повлиять. Ключевой аспект – элемент подконтрольности. Когда вы точно знаете, что контролируете ситуацию и можете влиять на нее, страха не будет. </a:t>
            </a:r>
          </a:p>
          <a:p>
            <a:pPr algn="just">
              <a:buNone/>
            </a:pPr>
            <a:r>
              <a:rPr lang="ru-RU" sz="2400" dirty="0" smtClean="0"/>
              <a:t>		Выделяют несколько групп причин возникновения страха публичных выступлений. Одна группа причин связана с социальными предпосылками, вторая – с индивидуальными.</a:t>
            </a:r>
          </a:p>
          <a:p>
            <a:pPr algn="just"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381000"/>
            <a:ext cx="8610600" cy="6324600"/>
          </a:xfrm>
        </p:spPr>
        <p:txBody>
          <a:bodyPr>
            <a:normAutofit fontScale="55000" lnSpcReduction="20000"/>
          </a:bodyPr>
          <a:lstStyle/>
          <a:p>
            <a:pPr lvl="0" algn="just">
              <a:buNone/>
            </a:pPr>
            <a:r>
              <a:rPr lang="ru-RU" b="1" dirty="0" smtClean="0"/>
              <a:t>		</a:t>
            </a:r>
            <a:r>
              <a:rPr lang="ru-RU" sz="4400" b="1" dirty="0" smtClean="0"/>
              <a:t>Социальные предпосылки. </a:t>
            </a:r>
            <a:r>
              <a:rPr lang="ru-RU" sz="4400" dirty="0" smtClean="0"/>
              <a:t>Социальные предпосылки – это те особенности нашей психофизиологии, которые присущи обществу, сложились в процессе эволюции и закрепились в течение многих тысяч лет. В глубокой древности социум формировался в соответствии с правилом: коллектив – это безопасно; одинокая жизнь или изгнание приравнивается к гибели. Член общины, который заслужил неодобрение, изгонялся и получал все шансы на скорую одинокую смерть.  Страх быть отверженным до сих пор сохраняется в человеке и иногда проявляется во время выступления перед публикой.</a:t>
            </a:r>
          </a:p>
          <a:p>
            <a:pPr algn="just">
              <a:buNone/>
            </a:pPr>
            <a:r>
              <a:rPr lang="ru-RU" sz="4400" dirty="0" smtClean="0"/>
              <a:t>		</a:t>
            </a:r>
          </a:p>
          <a:p>
            <a:pPr lvl="0" algn="just">
              <a:buNone/>
            </a:pPr>
            <a:r>
              <a:rPr lang="ru-RU" sz="4400" b="1" dirty="0" smtClean="0"/>
              <a:t>		Индивидуальные предпосылки. </a:t>
            </a:r>
            <a:r>
              <a:rPr lang="ru-RU" sz="4400" dirty="0" smtClean="0"/>
              <a:t>Индивидуальные предпосылки появления страха публичных выступлений могут очень разниться, но суть большинства из них сводится к двум моментам:</a:t>
            </a:r>
          </a:p>
          <a:p>
            <a:r>
              <a:rPr lang="ru-RU" sz="4400" dirty="0" smtClean="0"/>
              <a:t>– у нас был личный негативный опыт;</a:t>
            </a:r>
          </a:p>
          <a:p>
            <a:r>
              <a:rPr lang="ru-RU" sz="4400" dirty="0" smtClean="0"/>
              <a:t>– нас когда-то напугали «страшными» рассказами.</a:t>
            </a:r>
          </a:p>
          <a:p>
            <a:endParaRPr lang="ru-RU" sz="4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533400"/>
            <a:ext cx="8305800" cy="59436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Еще одной причиной страха выступлений бывает то,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как человек воспринимает аудиторию, людей, сидящих перед ним.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Если он расположен к ним, относится позитивно и дружелюбно – страха не будет. Если же человек воспринимает сидящих в зале людей как врагов, которые только того и ждут, чтобы его высмеять или обидеть, конечно, страх может появиться.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		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94360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b="1" dirty="0" smtClean="0"/>
              <a:t>		Итог:</a:t>
            </a:r>
            <a:r>
              <a:rPr lang="ru-RU" dirty="0" smtClean="0"/>
              <a:t> существует несколько групп причин страха публичных выступлений. Чаще всего они присутствуют в комплексе и связаны друг с другом:</a:t>
            </a:r>
          </a:p>
          <a:p>
            <a:pPr lvl="0" algn="just"/>
            <a:r>
              <a:rPr lang="ru-RU" dirty="0" smtClean="0"/>
              <a:t>социальная подоплека: страх изгнания из общества, порицания и неприятия;</a:t>
            </a:r>
          </a:p>
          <a:p>
            <a:pPr lvl="0" algn="just"/>
            <a:r>
              <a:rPr lang="ru-RU" dirty="0" smtClean="0"/>
              <a:t>личный негативный опыт выступлений из детства;</a:t>
            </a:r>
          </a:p>
          <a:p>
            <a:pPr lvl="0" algn="just"/>
            <a:r>
              <a:rPr lang="ru-RU" dirty="0" smtClean="0"/>
              <a:t>страх, навязанный родственниками, учителями, соучениками, в который человек поверил;</a:t>
            </a:r>
          </a:p>
          <a:p>
            <a:pPr lvl="0" algn="just"/>
            <a:r>
              <a:rPr lang="ru-RU" dirty="0" smtClean="0"/>
              <a:t>видение и восприятие людей в зале как врагов, желающих причинить вред (например, восприятие людей с черными провалами вместо глаз).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Проявление страха публичных выступлений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51355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		Давайте разберёмся, как проявляется страх публичных выступлений на физиологическом уровне.</a:t>
            </a:r>
          </a:p>
          <a:p>
            <a:pPr>
              <a:buNone/>
            </a:pPr>
            <a:r>
              <a:rPr lang="ru-RU" dirty="0" smtClean="0"/>
              <a:t>		В зависимости от важности мероприятия, от аудитории, перед которой предстоит выступать, волнение может проявляться в разной степени. Какие изменения происходят с Вами?</a:t>
            </a:r>
          </a:p>
          <a:p>
            <a:r>
              <a:rPr lang="ru-RU" i="1" dirty="0" smtClean="0"/>
              <a:t>Варианты:</a:t>
            </a:r>
            <a:br>
              <a:rPr lang="ru-RU" i="1" dirty="0" smtClean="0"/>
            </a:br>
            <a:r>
              <a:rPr lang="ru-RU" i="1" dirty="0" smtClean="0"/>
              <a:t>– Дрожь (в руках, коленках),</a:t>
            </a:r>
            <a:br>
              <a:rPr lang="ru-RU" i="1" dirty="0" smtClean="0"/>
            </a:br>
            <a:r>
              <a:rPr lang="ru-RU" i="1" dirty="0" smtClean="0"/>
              <a:t>– Перехватило дыхание,</a:t>
            </a:r>
            <a:br>
              <a:rPr lang="ru-RU" i="1" dirty="0" smtClean="0"/>
            </a:br>
            <a:r>
              <a:rPr lang="ru-RU" i="1" dirty="0" smtClean="0"/>
              <a:t>– Забывчивость элементов,</a:t>
            </a:r>
            <a:br>
              <a:rPr lang="ru-RU" i="1" dirty="0" smtClean="0"/>
            </a:br>
            <a:r>
              <a:rPr lang="ru-RU" i="1" dirty="0" smtClean="0"/>
              <a:t>– Глаза в потолок, или в пол,</a:t>
            </a:r>
            <a:br>
              <a:rPr lang="ru-RU" i="1" dirty="0" smtClean="0"/>
            </a:br>
            <a:r>
              <a:rPr lang="ru-RU" i="1" dirty="0" smtClean="0"/>
              <a:t>– Комок в горле,</a:t>
            </a:r>
            <a:br>
              <a:rPr lang="ru-RU" i="1" dirty="0" smtClean="0"/>
            </a:br>
            <a:r>
              <a:rPr lang="ru-RU" i="1" dirty="0" smtClean="0"/>
              <a:t>– Учащенный пульс,</a:t>
            </a:r>
            <a:br>
              <a:rPr lang="ru-RU" i="1" dirty="0" smtClean="0"/>
            </a:br>
            <a:r>
              <a:rPr lang="ru-RU" i="1" dirty="0" smtClean="0"/>
              <a:t>– Хрипота в голосе,</a:t>
            </a:r>
            <a:br>
              <a:rPr lang="ru-RU" i="1" dirty="0" smtClean="0"/>
            </a:br>
            <a:r>
              <a:rPr lang="ru-RU" i="1" dirty="0" smtClean="0"/>
              <a:t>– Язык деревенеет, а иногда даже лицо, шея покрываются красными пятнами.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	Связать несколько слов в осмысленный текст, представляется задачей невыполнимой.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48736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Методы борьбы со страхом публичных выступлений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143000"/>
            <a:ext cx="8382000" cy="5486400"/>
          </a:xfrm>
        </p:spPr>
        <p:txBody>
          <a:bodyPr>
            <a:normAutofit fontScale="47500" lnSpcReduction="20000"/>
          </a:bodyPr>
          <a:lstStyle/>
          <a:p>
            <a:pPr algn="just">
              <a:buNone/>
            </a:pPr>
            <a:r>
              <a:rPr lang="ru-RU" dirty="0" smtClean="0"/>
              <a:t>1. </a:t>
            </a:r>
            <a:r>
              <a:rPr lang="ru-RU" sz="3400" b="1" dirty="0" smtClean="0"/>
              <a:t>Практика</a:t>
            </a:r>
            <a:r>
              <a:rPr lang="ru-RU" sz="3400" dirty="0" smtClean="0"/>
              <a:t> - это самый эффективный способ. Чтобы избавиться от страха, вам нужно постоянно его преодолевать. Примерно после пятого-шестого (регулярного!) выступления перед публикой страх постепенно начнёт убывать. Практика, практика и еще раз практика. Используйте любую возможность, чтобы получить навыки публичных выступлений.</a:t>
            </a:r>
          </a:p>
          <a:p>
            <a:pPr algn="just">
              <a:buNone/>
            </a:pPr>
            <a:r>
              <a:rPr lang="ru-RU" sz="3400" dirty="0" smtClean="0"/>
              <a:t>2. </a:t>
            </a:r>
            <a:r>
              <a:rPr lang="ru-RU" sz="3400" b="1" dirty="0" smtClean="0"/>
              <a:t>Подготовка к выступлению</a:t>
            </a:r>
            <a:r>
              <a:rPr lang="ru-RU" sz="3400" dirty="0" smtClean="0"/>
              <a:t>. Лучший способ уменьшить страх перед публичным выступлением - подготовиться к нему. Для успешного выступления вам необходимо хорошо знать тему доклада. Подготовленный материал можно показать другим людям, чтобы не возникало сомнений в его качестве.</a:t>
            </a:r>
          </a:p>
          <a:p>
            <a:pPr algn="just">
              <a:buNone/>
            </a:pPr>
            <a:r>
              <a:rPr lang="ru-RU" sz="3400" dirty="0" smtClean="0"/>
              <a:t>		Можно отрепетировать своё выступление заранее (перед зеркалом, слушателем), продумав темп речи, движения, выражение лица и т. д. Чем сильнее вы уверены в своих знаниях, тем меньше будете беспокоиться о том, что скажете что-то не то и в итоге окажитесь в нелепом положении. Именно неуверенность в своих знаниях удерживает многих людей от выступлений перед большой аудиторией.</a:t>
            </a:r>
          </a:p>
          <a:p>
            <a:pPr algn="just">
              <a:buNone/>
            </a:pPr>
            <a:r>
              <a:rPr lang="ru-RU" sz="3400" dirty="0" smtClean="0"/>
              <a:t>3. </a:t>
            </a:r>
            <a:r>
              <a:rPr lang="ru-RU" sz="3400" b="1" dirty="0" smtClean="0"/>
              <a:t>Откажитесь от мысли, что вы всегда должны быть совершенны</a:t>
            </a:r>
            <a:r>
              <a:rPr lang="ru-RU" sz="3400" dirty="0" smtClean="0"/>
              <a:t>. Большинство людей боятся публичных выступлений из-за страха сделать ошибку перед всеми. Эта тревога еще больше усиливает вероятность ошибок. А от них не застрахованы даже профессиональные ораторы. Спросите себя: "Что случится самое худшее, если я ошибусь?" Ошибка не приведет к смертному приговору. Помните: всем понравиться всё равно не удастся. </a:t>
            </a:r>
          </a:p>
          <a:p>
            <a:pPr algn="just">
              <a:buNone/>
            </a:pPr>
            <a:r>
              <a:rPr lang="ru-RU" sz="3400" dirty="0" smtClean="0"/>
              <a:t>4. </a:t>
            </a:r>
            <a:r>
              <a:rPr lang="ru-RU" sz="3400" b="1" dirty="0" smtClean="0"/>
              <a:t>Внешний вид.</a:t>
            </a:r>
            <a:r>
              <a:rPr lang="ru-RU" sz="3400" dirty="0" smtClean="0"/>
              <a:t> Постарайтесь выглядеть во время выступления хорошо. В первую очередь для самого себя. Здесь срабатывает следующий психологический момент. Позаботьтесь о том, чтобы одежда и обувь не доставляли вам внутреннего дискомфорта и не отвлекали ваше внимание во время выступления.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Упражнения по преодолению страха перед выступлением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990600"/>
            <a:ext cx="8305800" cy="533400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pPr algn="just">
              <a:buNone/>
            </a:pPr>
            <a:r>
              <a:rPr lang="ru-RU" dirty="0" smtClean="0"/>
              <a:t> 1. </a:t>
            </a:r>
            <a:r>
              <a:rPr lang="ru-RU" sz="4000" dirty="0" smtClean="0"/>
              <a:t>Быстро </a:t>
            </a:r>
            <a:r>
              <a:rPr lang="ru-RU" sz="4000" b="1" dirty="0" smtClean="0"/>
              <a:t>подвигайте челюстью вперед-назад</a:t>
            </a:r>
            <a:r>
              <a:rPr lang="ru-RU" sz="4000" dirty="0" smtClean="0"/>
              <a:t>, это поможет расслабить лицевые нервы, чтобы ваше лицо не напоминало маску античного театра.</a:t>
            </a:r>
          </a:p>
          <a:p>
            <a:pPr algn="just">
              <a:buNone/>
            </a:pPr>
            <a:r>
              <a:rPr lang="ru-RU" sz="4000" dirty="0" smtClean="0"/>
              <a:t>2. Энергично </a:t>
            </a:r>
            <a:r>
              <a:rPr lang="ru-RU" sz="4000" b="1" dirty="0" smtClean="0"/>
              <a:t>помотайте кистями, пошевелите пальцами, разомните ладони</a:t>
            </a:r>
            <a:r>
              <a:rPr lang="ru-RU" sz="4000" dirty="0" smtClean="0"/>
              <a:t>. Данная гимнастика помогает снять парализующий эффект волнения, стимулирует речевой аппарат; скорость вашей реакции и красноречие ощутимо повышаются.</a:t>
            </a:r>
          </a:p>
          <a:p>
            <a:pPr algn="just">
              <a:buNone/>
            </a:pPr>
            <a:r>
              <a:rPr lang="ru-RU" sz="4000" dirty="0" smtClean="0"/>
              <a:t>3. </a:t>
            </a:r>
            <a:r>
              <a:rPr lang="ru-RU" sz="4000" b="1" dirty="0" smtClean="0"/>
              <a:t>Энергично пройдитесь, помашите руками</a:t>
            </a:r>
            <a:r>
              <a:rPr lang="ru-RU" sz="4000" dirty="0" smtClean="0"/>
              <a:t>. Физическая активность способствует снятию нервного напряжения.</a:t>
            </a:r>
          </a:p>
          <a:p>
            <a:pPr algn="just">
              <a:buNone/>
            </a:pPr>
            <a:r>
              <a:rPr lang="ru-RU" sz="4000" dirty="0" smtClean="0"/>
              <a:t>4. </a:t>
            </a:r>
            <a:r>
              <a:rPr lang="ru-RU" sz="4000" b="1" dirty="0" smtClean="0"/>
              <a:t>Подвигайтесь в спокойном ритме</a:t>
            </a:r>
            <a:r>
              <a:rPr lang="ru-RU" sz="4000" dirty="0" smtClean="0"/>
              <a:t>. Вытяните руки вверх, не отрывая пяток от пола, потянитесь и бросьте тело вниз, встряхните руками.</a:t>
            </a:r>
          </a:p>
          <a:p>
            <a:pPr algn="just"/>
            <a:r>
              <a:rPr lang="ru-RU" sz="4000" dirty="0" smtClean="0"/>
              <a:t>Дыхательные упражнения:</a:t>
            </a:r>
          </a:p>
          <a:p>
            <a:pPr algn="just">
              <a:buNone/>
            </a:pPr>
            <a:r>
              <a:rPr lang="ru-RU" sz="4000" dirty="0" smtClean="0"/>
              <a:t>1. </a:t>
            </a:r>
            <a:r>
              <a:rPr lang="ru-RU" sz="4000" b="1" dirty="0" smtClean="0"/>
              <a:t>"Дыхание квадратом</a:t>
            </a:r>
            <a:r>
              <a:rPr lang="ru-RU" sz="4000" dirty="0" smtClean="0"/>
              <a:t>": сделайте вдох через нос, выдержите паузу, выдохните через нос и снова выдержите паузу. Упражнение делайте на четыре счета (вдох на раз-два-три-четыре, пауза, выдох на раз-два-три-четыре и т. д.).</a:t>
            </a:r>
          </a:p>
          <a:p>
            <a:pPr algn="just">
              <a:buNone/>
            </a:pPr>
            <a:r>
              <a:rPr lang="ru-RU" sz="4000" dirty="0" smtClean="0"/>
              <a:t>2. </a:t>
            </a:r>
            <a:r>
              <a:rPr lang="ru-RU" sz="4000" b="1" dirty="0" smtClean="0"/>
              <a:t>"Дыхание на счет</a:t>
            </a:r>
            <a:r>
              <a:rPr lang="ru-RU" sz="4000" dirty="0" smtClean="0"/>
              <a:t>": сделайте вдох через нос на раз-два, выдох через нос на три-четыре-пять-шесть. Выдержите паузу (3-5 вдохов и выдохов). Далее увеличивайте продолжительность вдохов и выдохов. Сделайте вдох через нос на раз-два-три-четыре, выдох через нос на пять-шесть-семь-восемь-девять-десять-одиннадцать-двенадцать (5-7 вдохов и выдохов).</a:t>
            </a:r>
          </a:p>
          <a:p>
            <a:pPr algn="just">
              <a:buNone/>
            </a:pPr>
            <a:r>
              <a:rPr lang="ru-RU" sz="4000" dirty="0" smtClean="0"/>
              <a:t>3. "</a:t>
            </a:r>
            <a:r>
              <a:rPr lang="ru-RU" sz="4000" b="1" dirty="0" smtClean="0"/>
              <a:t>Выдох через рот</a:t>
            </a:r>
            <a:r>
              <a:rPr lang="ru-RU" sz="4000" dirty="0" smtClean="0"/>
              <a:t>": сделайте вдох через нос на раз-два-три, выдох через рот на пять-шесть-семь-восемь-девять-десять-одиннадцать-двенадцать (5-7 вдохов и выдохов). Мы всегда говорим на выдохе. Говоря, вдох лучше делать носом, а выдох мы, так или иначе, делаем ртом. Чем длиннее наш выдох, тем сильнее, мелодичнее и без перерыва нам удастся говорить. Важно научиться выдыхать медленнее обычного.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615</Words>
  <Application>Microsoft Office PowerPoint</Application>
  <PresentationFormat>Экран (4:3)</PresentationFormat>
  <Paragraphs>83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Office Theme</vt:lpstr>
      <vt:lpstr>Семинар 4. Общение педагогов</vt:lpstr>
      <vt:lpstr>Страх публичных выступлений. Причины, помощь </vt:lpstr>
      <vt:lpstr>Причины страха</vt:lpstr>
      <vt:lpstr>Слайд 4</vt:lpstr>
      <vt:lpstr>Слайд 5</vt:lpstr>
      <vt:lpstr>Слайд 6</vt:lpstr>
      <vt:lpstr>Проявление страха публичных выступлений</vt:lpstr>
      <vt:lpstr>Методы борьбы со страхом публичных выступлений</vt:lpstr>
      <vt:lpstr>Упражнения по преодолению страха перед выступлением</vt:lpstr>
      <vt:lpstr>Слайд 10</vt:lpstr>
      <vt:lpstr>Слайд 11</vt:lpstr>
      <vt:lpstr>Мини-тренинг "Успешное публичное выступление" Цель: формирование навыков публичного выступления. Знакомство с методами коррекции скованности и волнения перед выступлением. </vt:lpstr>
      <vt:lpstr>Слайд 13</vt:lpstr>
      <vt:lpstr>Слайд 14</vt:lpstr>
      <vt:lpstr>Слайд 15</vt:lpstr>
      <vt:lpstr>Слайд 16</vt:lpstr>
      <vt:lpstr>Слайд 17</vt:lpstr>
      <vt:lpstr>5 рекомендаций: </vt:lpstr>
      <vt:lpstr>Слайд 19</vt:lpstr>
      <vt:lpstr>5 семинар «Повышение коммуникативной компетентности педагога  при взаимодействии с ребёнком» 19.02.2022 г.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Семинар 4. Общение педагогов</dc:title>
  <dc:creator>Детский сад</dc:creator>
  <cp:lastModifiedBy>Детский сад</cp:lastModifiedBy>
  <cp:revision>39</cp:revision>
  <dcterms:created xsi:type="dcterms:W3CDTF">2006-08-16T00:00:00Z</dcterms:created>
  <dcterms:modified xsi:type="dcterms:W3CDTF">2022-02-11T07:25:14Z</dcterms:modified>
</cp:coreProperties>
</file>