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5" r:id="rId4"/>
    <p:sldId id="266" r:id="rId5"/>
    <p:sldId id="258" r:id="rId6"/>
    <p:sldId id="259" r:id="rId7"/>
    <p:sldId id="260" r:id="rId8"/>
    <p:sldId id="261" r:id="rId9"/>
    <p:sldId id="262" r:id="rId10"/>
    <p:sldId id="263"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83" autoAdjust="0"/>
  </p:normalViewPr>
  <p:slideViewPr>
    <p:cSldViewPr>
      <p:cViewPr varScale="1">
        <p:scale>
          <a:sx n="96" d="100"/>
          <a:sy n="96" d="100"/>
        </p:scale>
        <p:origin x="82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0ED11-71AC-402F-91FC-3CDB9C009E67}" type="datetimeFigureOut">
              <a:rPr lang="ru-RU" smtClean="0"/>
              <a:t>22.05.2020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FBB2B-62B4-411E-AC54-C460BCFA06BD}" type="slidenum">
              <a:rPr lang="ru-RU" smtClean="0"/>
              <a:t>‹#›</a:t>
            </a:fld>
            <a:endParaRPr lang="ru-RU"/>
          </a:p>
        </p:txBody>
      </p:sp>
    </p:spTree>
    <p:extLst>
      <p:ext uri="{BB962C8B-B14F-4D97-AF65-F5344CB8AC3E}">
        <p14:creationId xmlns:p14="http://schemas.microsoft.com/office/powerpoint/2010/main" val="153053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92FBB2B-62B4-411E-AC54-C460BCFA06BD}" type="slidenum">
              <a:rPr lang="ru-RU" smtClean="0"/>
              <a:t>4</a:t>
            </a:fld>
            <a:endParaRPr lang="ru-RU"/>
          </a:p>
        </p:txBody>
      </p:sp>
    </p:spTree>
    <p:extLst>
      <p:ext uri="{BB962C8B-B14F-4D97-AF65-F5344CB8AC3E}">
        <p14:creationId xmlns:p14="http://schemas.microsoft.com/office/powerpoint/2010/main" val="140582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E28A30-75AF-4A28-B62C-0F09DAFA564D}" type="datetimeFigureOut">
              <a:rPr lang="ru-RU" smtClean="0"/>
              <a:t>22.05.2020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28578E-CDA7-41A0-9CF5-196A41BAC19E}" type="slidenum">
              <a:rPr lang="ru-RU" smtClean="0"/>
              <a:t>‹#›</a:t>
            </a:fld>
            <a:endParaRPr lang="ru-RU"/>
          </a:p>
        </p:txBody>
      </p:sp>
    </p:spTree>
    <p:extLst>
      <p:ext uri="{BB962C8B-B14F-4D97-AF65-F5344CB8AC3E}">
        <p14:creationId xmlns:p14="http://schemas.microsoft.com/office/powerpoint/2010/main" val="166484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E28A30-75AF-4A28-B62C-0F09DAFA564D}" type="datetimeFigureOut">
              <a:rPr lang="ru-RU" smtClean="0"/>
              <a:t>22.05.2020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28578E-CDA7-41A0-9CF5-196A41BAC19E}" type="slidenum">
              <a:rPr lang="ru-RU" smtClean="0"/>
              <a:t>‹#›</a:t>
            </a:fld>
            <a:endParaRPr lang="ru-RU"/>
          </a:p>
        </p:txBody>
      </p:sp>
    </p:spTree>
    <p:extLst>
      <p:ext uri="{BB962C8B-B14F-4D97-AF65-F5344CB8AC3E}">
        <p14:creationId xmlns:p14="http://schemas.microsoft.com/office/powerpoint/2010/main" val="3700573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E28A30-75AF-4A28-B62C-0F09DAFA564D}" type="datetimeFigureOut">
              <a:rPr lang="ru-RU" smtClean="0"/>
              <a:t>22.05.2020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28578E-CDA7-41A0-9CF5-196A41BAC19E}" type="slidenum">
              <a:rPr lang="ru-RU" smtClean="0"/>
              <a:t>‹#›</a:t>
            </a:fld>
            <a:endParaRPr lang="ru-RU"/>
          </a:p>
        </p:txBody>
      </p:sp>
    </p:spTree>
    <p:extLst>
      <p:ext uri="{BB962C8B-B14F-4D97-AF65-F5344CB8AC3E}">
        <p14:creationId xmlns:p14="http://schemas.microsoft.com/office/powerpoint/2010/main" val="223294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E28A30-75AF-4A28-B62C-0F09DAFA564D}" type="datetimeFigureOut">
              <a:rPr lang="ru-RU" smtClean="0"/>
              <a:t>22.05.2020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28578E-CDA7-41A0-9CF5-196A41BAC19E}" type="slidenum">
              <a:rPr lang="ru-RU" smtClean="0"/>
              <a:t>‹#›</a:t>
            </a:fld>
            <a:endParaRPr lang="ru-RU"/>
          </a:p>
        </p:txBody>
      </p:sp>
    </p:spTree>
    <p:extLst>
      <p:ext uri="{BB962C8B-B14F-4D97-AF65-F5344CB8AC3E}">
        <p14:creationId xmlns:p14="http://schemas.microsoft.com/office/powerpoint/2010/main" val="158625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E28A30-75AF-4A28-B62C-0F09DAFA564D}" type="datetimeFigureOut">
              <a:rPr lang="ru-RU" smtClean="0"/>
              <a:t>22.05.2020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28578E-CDA7-41A0-9CF5-196A41BAC19E}" type="slidenum">
              <a:rPr lang="ru-RU" smtClean="0"/>
              <a:t>‹#›</a:t>
            </a:fld>
            <a:endParaRPr lang="ru-RU"/>
          </a:p>
        </p:txBody>
      </p:sp>
    </p:spTree>
    <p:extLst>
      <p:ext uri="{BB962C8B-B14F-4D97-AF65-F5344CB8AC3E}">
        <p14:creationId xmlns:p14="http://schemas.microsoft.com/office/powerpoint/2010/main" val="138177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9E28A30-75AF-4A28-B62C-0F09DAFA564D}" type="datetimeFigureOut">
              <a:rPr lang="ru-RU" smtClean="0"/>
              <a:t>22.05.2020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28578E-CDA7-41A0-9CF5-196A41BAC19E}" type="slidenum">
              <a:rPr lang="ru-RU" smtClean="0"/>
              <a:t>‹#›</a:t>
            </a:fld>
            <a:endParaRPr lang="ru-RU"/>
          </a:p>
        </p:txBody>
      </p:sp>
    </p:spTree>
    <p:extLst>
      <p:ext uri="{BB962C8B-B14F-4D97-AF65-F5344CB8AC3E}">
        <p14:creationId xmlns:p14="http://schemas.microsoft.com/office/powerpoint/2010/main" val="75995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9E28A30-75AF-4A28-B62C-0F09DAFA564D}" type="datetimeFigureOut">
              <a:rPr lang="ru-RU" smtClean="0"/>
              <a:t>22.05.2020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28578E-CDA7-41A0-9CF5-196A41BAC19E}" type="slidenum">
              <a:rPr lang="ru-RU" smtClean="0"/>
              <a:t>‹#›</a:t>
            </a:fld>
            <a:endParaRPr lang="ru-RU"/>
          </a:p>
        </p:txBody>
      </p:sp>
    </p:spTree>
    <p:extLst>
      <p:ext uri="{BB962C8B-B14F-4D97-AF65-F5344CB8AC3E}">
        <p14:creationId xmlns:p14="http://schemas.microsoft.com/office/powerpoint/2010/main" val="426830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9E28A30-75AF-4A28-B62C-0F09DAFA564D}" type="datetimeFigureOut">
              <a:rPr lang="ru-RU" smtClean="0"/>
              <a:t>22.05.2020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28578E-CDA7-41A0-9CF5-196A41BAC19E}" type="slidenum">
              <a:rPr lang="ru-RU" smtClean="0"/>
              <a:t>‹#›</a:t>
            </a:fld>
            <a:endParaRPr lang="ru-RU"/>
          </a:p>
        </p:txBody>
      </p:sp>
    </p:spTree>
    <p:extLst>
      <p:ext uri="{BB962C8B-B14F-4D97-AF65-F5344CB8AC3E}">
        <p14:creationId xmlns:p14="http://schemas.microsoft.com/office/powerpoint/2010/main" val="350795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E28A30-75AF-4A28-B62C-0F09DAFA564D}" type="datetimeFigureOut">
              <a:rPr lang="ru-RU" smtClean="0"/>
              <a:t>22.05.2020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28578E-CDA7-41A0-9CF5-196A41BAC19E}" type="slidenum">
              <a:rPr lang="ru-RU" smtClean="0"/>
              <a:t>‹#›</a:t>
            </a:fld>
            <a:endParaRPr lang="ru-RU"/>
          </a:p>
        </p:txBody>
      </p:sp>
    </p:spTree>
    <p:extLst>
      <p:ext uri="{BB962C8B-B14F-4D97-AF65-F5344CB8AC3E}">
        <p14:creationId xmlns:p14="http://schemas.microsoft.com/office/powerpoint/2010/main" val="17177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E28A30-75AF-4A28-B62C-0F09DAFA564D}" type="datetimeFigureOut">
              <a:rPr lang="ru-RU" smtClean="0"/>
              <a:t>22.05.2020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28578E-CDA7-41A0-9CF5-196A41BAC19E}" type="slidenum">
              <a:rPr lang="ru-RU" smtClean="0"/>
              <a:t>‹#›</a:t>
            </a:fld>
            <a:endParaRPr lang="ru-RU"/>
          </a:p>
        </p:txBody>
      </p:sp>
    </p:spTree>
    <p:extLst>
      <p:ext uri="{BB962C8B-B14F-4D97-AF65-F5344CB8AC3E}">
        <p14:creationId xmlns:p14="http://schemas.microsoft.com/office/powerpoint/2010/main" val="165094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E28A30-75AF-4A28-B62C-0F09DAFA564D}" type="datetimeFigureOut">
              <a:rPr lang="ru-RU" smtClean="0"/>
              <a:t>22.05.2020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28578E-CDA7-41A0-9CF5-196A41BAC19E}" type="slidenum">
              <a:rPr lang="ru-RU" smtClean="0"/>
              <a:t>‹#›</a:t>
            </a:fld>
            <a:endParaRPr lang="ru-RU"/>
          </a:p>
        </p:txBody>
      </p:sp>
    </p:spTree>
    <p:extLst>
      <p:ext uri="{BB962C8B-B14F-4D97-AF65-F5344CB8AC3E}">
        <p14:creationId xmlns:p14="http://schemas.microsoft.com/office/powerpoint/2010/main" val="321192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28A30-75AF-4A28-B62C-0F09DAFA564D}" type="datetimeFigureOut">
              <a:rPr lang="ru-RU" smtClean="0"/>
              <a:t>22.05.2020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8578E-CDA7-41A0-9CF5-196A41BAC19E}" type="slidenum">
              <a:rPr lang="ru-RU" smtClean="0"/>
              <a:t>‹#›</a:t>
            </a:fld>
            <a:endParaRPr lang="ru-RU"/>
          </a:p>
        </p:txBody>
      </p:sp>
    </p:spTree>
    <p:extLst>
      <p:ext uri="{BB962C8B-B14F-4D97-AF65-F5344CB8AC3E}">
        <p14:creationId xmlns:p14="http://schemas.microsoft.com/office/powerpoint/2010/main" val="286930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2.gif"/><Relationship Id="rId7" Type="http://schemas.openxmlformats.org/officeDocument/2006/relationships/image" Target="../media/image25.gif"/><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7.png"/><Relationship Id="rId4" Type="http://schemas.openxmlformats.org/officeDocument/2006/relationships/image" Target="../media/image23.gif"/><Relationship Id="rId9" Type="http://schemas.openxmlformats.org/officeDocument/2006/relationships/image" Target="../media/image27.gif"/></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стрекоза\Leto-nasekomsyie-shablon-prevyu-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113" cy="6900863"/>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051720" y="0"/>
            <a:ext cx="5040560" cy="923330"/>
          </a:xfrm>
          <a:prstGeom prst="rect">
            <a:avLst/>
          </a:prstGeom>
        </p:spPr>
        <p:txBody>
          <a:bodyPr wrap="square">
            <a:spAutoFit/>
          </a:bodyPr>
          <a:lstStyle/>
          <a:p>
            <a:pPr algn="ctr"/>
            <a:r>
              <a:rPr lang="ru-RU" b="1" dirty="0">
                <a:solidFill>
                  <a:schemeClr val="tx2">
                    <a:lumMod val="75000"/>
                  </a:schemeClr>
                </a:solidFill>
              </a:rPr>
              <a:t>Муниципальное бюджетное дошкольное образовательное  учреждение </a:t>
            </a:r>
            <a:endParaRPr lang="ru-RU" b="1" dirty="0" smtClean="0">
              <a:solidFill>
                <a:schemeClr val="tx2">
                  <a:lumMod val="75000"/>
                </a:schemeClr>
              </a:solidFill>
            </a:endParaRPr>
          </a:p>
          <a:p>
            <a:pPr algn="ctr"/>
            <a:r>
              <a:rPr lang="ru-RU" b="1" dirty="0" smtClean="0">
                <a:solidFill>
                  <a:schemeClr val="tx2">
                    <a:lumMod val="75000"/>
                  </a:schemeClr>
                </a:solidFill>
              </a:rPr>
              <a:t>детский </a:t>
            </a:r>
            <a:r>
              <a:rPr lang="ru-RU" b="1" dirty="0">
                <a:solidFill>
                  <a:schemeClr val="tx2">
                    <a:lumMod val="75000"/>
                  </a:schemeClr>
                </a:solidFill>
              </a:rPr>
              <a:t>сад № 162</a:t>
            </a:r>
          </a:p>
        </p:txBody>
      </p:sp>
      <p:sp>
        <p:nvSpPr>
          <p:cNvPr id="8" name="Прямоугольник 7"/>
          <p:cNvSpPr/>
          <p:nvPr/>
        </p:nvSpPr>
        <p:spPr>
          <a:xfrm>
            <a:off x="1748155" y="1772816"/>
            <a:ext cx="5647701" cy="2016224"/>
          </a:xfrm>
          <a:prstGeom prst="rect">
            <a:avLst/>
          </a:prstGeom>
          <a:noFill/>
        </p:spPr>
        <p:txBody>
          <a:bodyPr wrap="none" lIns="91440" tIns="45720" rIns="91440" bIns="45720">
            <a:prstTxWarp prst="textCanUp">
              <a:avLst/>
            </a:prstTxWarp>
            <a:spAutoFit/>
          </a:bodyPr>
          <a:lstStyle/>
          <a:p>
            <a:pPr algn="ctr"/>
            <a:r>
              <a:rPr lang="ru-RU" sz="6000" b="1" dirty="0" smtClean="0">
                <a:ln w="10541" cmpd="sng">
                  <a:solidFill>
                    <a:schemeClr val="accent1">
                      <a:shade val="88000"/>
                      <a:satMod val="110000"/>
                    </a:schemeClr>
                  </a:solidFill>
                  <a:prstDash val="solid"/>
                </a:ln>
                <a:solidFill>
                  <a:schemeClr val="accent1">
                    <a:lumMod val="75000"/>
                  </a:schemeClr>
                </a:solidFill>
              </a:rPr>
              <a:t>«Насекомые – </a:t>
            </a:r>
          </a:p>
          <a:p>
            <a:pPr algn="ctr"/>
            <a:r>
              <a:rPr lang="ru-RU" sz="6000" b="1" dirty="0">
                <a:ln w="10541" cmpd="sng">
                  <a:solidFill>
                    <a:schemeClr val="accent1">
                      <a:shade val="88000"/>
                      <a:satMod val="110000"/>
                    </a:schemeClr>
                  </a:solidFill>
                  <a:prstDash val="solid"/>
                </a:ln>
                <a:solidFill>
                  <a:schemeClr val="accent1">
                    <a:lumMod val="75000"/>
                  </a:schemeClr>
                </a:solidFill>
              </a:rPr>
              <a:t>в</a:t>
            </a:r>
            <a:r>
              <a:rPr lang="ru-RU" sz="6000" b="1" cap="none" spc="0" dirty="0" smtClean="0">
                <a:ln w="10541" cmpd="sng">
                  <a:solidFill>
                    <a:schemeClr val="accent1">
                      <a:shade val="88000"/>
                      <a:satMod val="110000"/>
                    </a:schemeClr>
                  </a:solidFill>
                  <a:prstDash val="solid"/>
                </a:ln>
                <a:solidFill>
                  <a:schemeClr val="accent1">
                    <a:lumMod val="75000"/>
                  </a:schemeClr>
                </a:solidFill>
                <a:effectLst/>
              </a:rPr>
              <a:t>ред и польза</a:t>
            </a:r>
            <a:r>
              <a:rPr lang="ru-RU" sz="6000" b="1" cap="none" spc="0" dirty="0" smtClean="0">
                <a:ln w="10541" cmpd="sng">
                  <a:solidFill>
                    <a:schemeClr val="accent1">
                      <a:shade val="88000"/>
                      <a:satMod val="110000"/>
                    </a:schemeClr>
                  </a:solidFill>
                  <a:prstDash val="solid"/>
                </a:ln>
                <a:solidFill>
                  <a:schemeClr val="accent1">
                    <a:lumMod val="75000"/>
                  </a:schemeClr>
                </a:solidFill>
                <a:effectLst/>
              </a:rPr>
              <a:t>»</a:t>
            </a:r>
            <a:endParaRPr lang="ru-RU" sz="6000" b="1" cap="none" spc="0" dirty="0">
              <a:ln w="10541" cmpd="sng">
                <a:solidFill>
                  <a:schemeClr val="accent1">
                    <a:shade val="88000"/>
                    <a:satMod val="110000"/>
                  </a:schemeClr>
                </a:solidFill>
                <a:prstDash val="solid"/>
              </a:ln>
              <a:solidFill>
                <a:schemeClr val="accent1">
                  <a:lumMod val="75000"/>
                </a:schemeClr>
              </a:solidFill>
              <a:effectLst/>
            </a:endParaRPr>
          </a:p>
        </p:txBody>
      </p:sp>
      <p:sp>
        <p:nvSpPr>
          <p:cNvPr id="9" name="Прямоугольник 8"/>
          <p:cNvSpPr/>
          <p:nvPr/>
        </p:nvSpPr>
        <p:spPr>
          <a:xfrm>
            <a:off x="1475656" y="3600450"/>
            <a:ext cx="5760640" cy="1477328"/>
          </a:xfrm>
          <a:prstGeom prst="rect">
            <a:avLst/>
          </a:prstGeom>
          <a:noFill/>
        </p:spPr>
        <p:txBody>
          <a:bodyPr wrap="square" lIns="91440" tIns="45720" rIns="91440" bIns="45720">
            <a:spAutoFit/>
          </a:bodyPr>
          <a:lstStyle/>
          <a:p>
            <a:pPr algn="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Обучающая игровая презентация для детей 4-5 лет</a:t>
            </a:r>
          </a:p>
          <a:p>
            <a:pPr algn="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lgn="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Подготовила воспитатель</a:t>
            </a:r>
          </a:p>
          <a:p>
            <a:pPr algn="r"/>
            <a:r>
              <a:rPr lang="ru-RU"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средней группы «Солнышко»</a:t>
            </a:r>
            <a:endParaRPr lang="ru-RU"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r"/>
            <a:r>
              <a:rPr lang="ru-RU"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a:t>
            </a:r>
            <a:r>
              <a:rPr lang="ru-RU"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ернова</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ю.и</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77106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C:\Users\User\Desktop\стрекоза\unnam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485" y="2823964"/>
            <a:ext cx="4676775"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Выноска-облако 1"/>
          <p:cNvSpPr/>
          <p:nvPr/>
        </p:nvSpPr>
        <p:spPr>
          <a:xfrm>
            <a:off x="4001921" y="20585"/>
            <a:ext cx="5112568" cy="2304256"/>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a:solidFill>
                <a:schemeClr val="accent1">
                  <a:lumMod val="75000"/>
                </a:schemeClr>
              </a:solidFill>
            </a:endParaRPr>
          </a:p>
          <a:p>
            <a:pPr algn="ctr"/>
            <a:r>
              <a:rPr lang="ru-RU" sz="2000" b="1" dirty="0">
                <a:solidFill>
                  <a:schemeClr val="accent1">
                    <a:lumMod val="75000"/>
                  </a:schemeClr>
                </a:solidFill>
              </a:rPr>
              <a:t>Он зеленый, </a:t>
            </a:r>
            <a:r>
              <a:rPr lang="ru-RU" sz="2000" b="1" dirty="0" err="1">
                <a:solidFill>
                  <a:schemeClr val="accent1">
                    <a:lumMod val="75000"/>
                  </a:schemeClr>
                </a:solidFill>
              </a:rPr>
              <a:t>попрыгучий</a:t>
            </a:r>
            <a:r>
              <a:rPr lang="ru-RU" sz="2000" b="1" dirty="0">
                <a:solidFill>
                  <a:schemeClr val="accent1">
                    <a:lumMod val="75000"/>
                  </a:schemeClr>
                </a:solidFill>
              </a:rPr>
              <a:t>,</a:t>
            </a:r>
          </a:p>
          <a:p>
            <a:pPr algn="ctr"/>
            <a:r>
              <a:rPr lang="ru-RU" sz="2000" b="1" dirty="0">
                <a:solidFill>
                  <a:schemeClr val="accent1">
                    <a:lumMod val="75000"/>
                  </a:schemeClr>
                </a:solidFill>
              </a:rPr>
              <a:t>Совершенно неколючий,</a:t>
            </a:r>
          </a:p>
          <a:p>
            <a:pPr algn="ctr"/>
            <a:r>
              <a:rPr lang="ru-RU" sz="2000" b="1" dirty="0">
                <a:solidFill>
                  <a:schemeClr val="accent1">
                    <a:lumMod val="75000"/>
                  </a:schemeClr>
                </a:solidFill>
              </a:rPr>
              <a:t>На лугу весь день стрекочет,</a:t>
            </a:r>
          </a:p>
          <a:p>
            <a:pPr algn="ctr"/>
            <a:r>
              <a:rPr lang="ru-RU" sz="2000" b="1" dirty="0">
                <a:solidFill>
                  <a:schemeClr val="accent1">
                    <a:lumMod val="75000"/>
                  </a:schemeClr>
                </a:solidFill>
              </a:rPr>
              <a:t>Удивить нас песней хочет.</a:t>
            </a:r>
          </a:p>
        </p:txBody>
      </p:sp>
      <p:sp>
        <p:nvSpPr>
          <p:cNvPr id="4" name="AutoShape 2" descr="Загадки про Кузнечика для детей с ответам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Горизонтальный свиток 4"/>
          <p:cNvSpPr/>
          <p:nvPr/>
        </p:nvSpPr>
        <p:spPr>
          <a:xfrm>
            <a:off x="307975" y="1772816"/>
            <a:ext cx="4264025" cy="496855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1">
                    <a:lumMod val="75000"/>
                  </a:schemeClr>
                </a:solidFill>
              </a:rPr>
              <a:t>Среди множества видов </a:t>
            </a:r>
            <a:r>
              <a:rPr lang="ru-RU" b="1" dirty="0" smtClean="0">
                <a:solidFill>
                  <a:schemeClr val="accent1">
                    <a:lumMod val="75000"/>
                  </a:schemeClr>
                </a:solidFill>
              </a:rPr>
              <a:t>кузнечиков,  </a:t>
            </a:r>
            <a:r>
              <a:rPr lang="ru-RU" b="1" dirty="0">
                <a:solidFill>
                  <a:schemeClr val="accent1">
                    <a:lumMod val="75000"/>
                  </a:schemeClr>
                </a:solidFill>
              </a:rPr>
              <a:t>немало известных вредителей наших полей, садов и огородов. Они поедают растения, тем самым губят их. Иногда большие стаи кузнечиков съедают целые поля растений. Но от кузнечиков есть и польза. Кроме растений, они поедают и насекомых —  гусениц, бабочек, личинок, мух, клопов и жуков, тем самым уничтожая насекомых-вредителей. </a:t>
            </a:r>
          </a:p>
        </p:txBody>
      </p:sp>
    </p:spTree>
    <p:extLst>
      <p:ext uri="{BB962C8B-B14F-4D97-AF65-F5344CB8AC3E}">
        <p14:creationId xmlns:p14="http://schemas.microsoft.com/office/powerpoint/2010/main" val="372344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550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750" fill="hold"/>
                                        <p:tgtEl>
                                          <p:spTgt spid="8196"/>
                                        </p:tgtEl>
                                        <p:attrNameLst>
                                          <p:attrName>ppt_x</p:attrName>
                                        </p:attrNameLst>
                                      </p:cBhvr>
                                      <p:tavLst>
                                        <p:tav tm="0">
                                          <p:val>
                                            <p:strVal val="#ppt_x"/>
                                          </p:val>
                                        </p:tav>
                                        <p:tav tm="100000">
                                          <p:val>
                                            <p:strVal val="#ppt_x"/>
                                          </p:val>
                                        </p:tav>
                                      </p:tavLst>
                                    </p:anim>
                                    <p:anim calcmode="lin" valueType="num">
                                      <p:cBhvr additive="base">
                                        <p:cTn id="14" dur="750" fill="hold"/>
                                        <p:tgtEl>
                                          <p:spTgt spid="8196"/>
                                        </p:tgtEl>
                                        <p:attrNameLst>
                                          <p:attrName>ppt_y</p:attrName>
                                        </p:attrNameLst>
                                      </p:cBhvr>
                                      <p:tavLst>
                                        <p:tav tm="0">
                                          <p:val>
                                            <p:strVal val="1+#ppt_h/2"/>
                                          </p:val>
                                        </p:tav>
                                        <p:tav tm="100000">
                                          <p:val>
                                            <p:strVal val="#ppt_y"/>
                                          </p:val>
                                        </p:tav>
                                      </p:tavLst>
                                    </p:anim>
                                  </p:childTnLst>
                                </p:cTn>
                              </p:par>
                            </p:childTnLst>
                          </p:cTn>
                        </p:par>
                        <p:par>
                          <p:cTn id="15" fill="hold">
                            <p:stCondLst>
                              <p:cond delay="7250"/>
                            </p:stCondLst>
                            <p:childTnLst>
                              <p:par>
                                <p:cTn id="16" presetID="42" presetClass="entr" presetSubtype="0" fill="hold" grpId="0" nodeType="after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Выноска-облако 1"/>
          <p:cNvSpPr/>
          <p:nvPr/>
        </p:nvSpPr>
        <p:spPr>
          <a:xfrm>
            <a:off x="4283968" y="4077072"/>
            <a:ext cx="4680520" cy="2160240"/>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a:p>
            <a:pPr algn="ctr"/>
            <a:r>
              <a:rPr lang="ru-RU" sz="2000" b="1" dirty="0">
                <a:solidFill>
                  <a:schemeClr val="accent1">
                    <a:lumMod val="75000"/>
                  </a:schemeClr>
                </a:solidFill>
              </a:rPr>
              <a:t>Не жужжу, когда лежу,</a:t>
            </a:r>
          </a:p>
          <a:p>
            <a:pPr algn="ctr"/>
            <a:r>
              <a:rPr lang="ru-RU" sz="2000" b="1" dirty="0">
                <a:solidFill>
                  <a:schemeClr val="accent1">
                    <a:lumMod val="75000"/>
                  </a:schemeClr>
                </a:solidFill>
              </a:rPr>
              <a:t>Не жужжу, когда хожу.</a:t>
            </a:r>
          </a:p>
          <a:p>
            <a:pPr algn="ctr"/>
            <a:r>
              <a:rPr lang="ru-RU" sz="2000" b="1" dirty="0">
                <a:solidFill>
                  <a:schemeClr val="accent1">
                    <a:lumMod val="75000"/>
                  </a:schemeClr>
                </a:solidFill>
              </a:rPr>
              <a:t>Если в воздухе кружусь,</a:t>
            </a:r>
          </a:p>
          <a:p>
            <a:pPr algn="ctr"/>
            <a:r>
              <a:rPr lang="ru-RU" sz="2000" b="1" dirty="0">
                <a:solidFill>
                  <a:schemeClr val="accent1">
                    <a:lumMod val="75000"/>
                  </a:schemeClr>
                </a:solidFill>
              </a:rPr>
              <a:t>Тут уж вдоволь </a:t>
            </a:r>
            <a:r>
              <a:rPr lang="ru-RU" sz="2000" b="1" dirty="0" err="1" smtClean="0">
                <a:solidFill>
                  <a:schemeClr val="accent1">
                    <a:lumMod val="75000"/>
                  </a:schemeClr>
                </a:solidFill>
              </a:rPr>
              <a:t>нажужжусь</a:t>
            </a:r>
            <a:r>
              <a:rPr lang="ru-RU" sz="2000" b="1" dirty="0" smtClean="0">
                <a:solidFill>
                  <a:schemeClr val="accent1">
                    <a:lumMod val="75000"/>
                  </a:schemeClr>
                </a:solidFill>
              </a:rPr>
              <a:t>.</a:t>
            </a:r>
            <a:endParaRPr lang="ru-RU" sz="2000" b="1" dirty="0">
              <a:solidFill>
                <a:schemeClr val="accent1">
                  <a:lumMod val="75000"/>
                </a:schemeClr>
              </a:solidFill>
            </a:endParaRPr>
          </a:p>
        </p:txBody>
      </p:sp>
      <p:pic>
        <p:nvPicPr>
          <p:cNvPr id="8194" name="Picture 2" descr="Lenagold - Клипарт - Насекомы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828" y="-26742"/>
            <a:ext cx="4876800" cy="4248151"/>
          </a:xfrm>
          <a:prstGeom prst="rect">
            <a:avLst/>
          </a:prstGeom>
          <a:noFill/>
          <a:extLst>
            <a:ext uri="{909E8E84-426E-40DD-AFC4-6F175D3DCCD1}">
              <a14:hiddenFill xmlns:a14="http://schemas.microsoft.com/office/drawing/2010/main">
                <a:solidFill>
                  <a:srgbClr val="FFFFFF"/>
                </a:solidFill>
              </a14:hiddenFill>
            </a:ext>
          </a:extLst>
        </p:spPr>
      </p:pic>
      <p:sp>
        <p:nvSpPr>
          <p:cNvPr id="4" name="Горизонтальный свиток 3"/>
          <p:cNvSpPr/>
          <p:nvPr/>
        </p:nvSpPr>
        <p:spPr>
          <a:xfrm>
            <a:off x="50179" y="404664"/>
            <a:ext cx="4089773" cy="604867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accent1">
                    <a:lumMod val="75000"/>
                  </a:schemeClr>
                </a:solidFill>
              </a:rPr>
              <a:t>Жуков </a:t>
            </a:r>
            <a:r>
              <a:rPr lang="ru-RU" b="1" dirty="0">
                <a:solidFill>
                  <a:schemeClr val="accent1">
                    <a:lumMod val="75000"/>
                  </a:schemeClr>
                </a:solidFill>
              </a:rPr>
              <a:t>больше чем других насекомых в </a:t>
            </a:r>
            <a:r>
              <a:rPr lang="ru-RU" b="1" dirty="0" smtClean="0">
                <a:solidFill>
                  <a:schemeClr val="accent1">
                    <a:lumMod val="75000"/>
                  </a:schemeClr>
                </a:solidFill>
              </a:rPr>
              <a:t>природе. Есть </a:t>
            </a:r>
            <a:r>
              <a:rPr lang="ru-RU" b="1" dirty="0">
                <a:solidFill>
                  <a:schemeClr val="accent1">
                    <a:lumMod val="75000"/>
                  </a:schemeClr>
                </a:solidFill>
              </a:rPr>
              <a:t>среди жуков санитары природы, которые уничтожают навоз и трупы животных, разрушают опадающие с деревьев тонкие </a:t>
            </a:r>
            <a:r>
              <a:rPr lang="ru-RU" b="1" dirty="0" smtClean="0">
                <a:solidFill>
                  <a:schemeClr val="accent1">
                    <a:lumMod val="75000"/>
                  </a:schemeClr>
                </a:solidFill>
              </a:rPr>
              <a:t>ветви. </a:t>
            </a:r>
            <a:r>
              <a:rPr lang="ru-RU" b="1" dirty="0">
                <a:solidFill>
                  <a:schemeClr val="accent1">
                    <a:lumMod val="75000"/>
                  </a:schemeClr>
                </a:solidFill>
              </a:rPr>
              <a:t>Есть вредные для человека жуки: они разрушают деревянные постройки, едят зерно на складах, картофель и овощи в огородах, плоды и ягоды в садах. Но есть и полезные. Многие хищные виды жуков поедают вредных насекомых, порой выступая в роли защитников урожая.</a:t>
            </a:r>
          </a:p>
        </p:txBody>
      </p:sp>
    </p:spTree>
    <p:extLst>
      <p:ext uri="{BB962C8B-B14F-4D97-AF65-F5344CB8AC3E}">
        <p14:creationId xmlns:p14="http://schemas.microsoft.com/office/powerpoint/2010/main" val="321012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5500"/>
                                  </p:stCondLst>
                                  <p:childTnLst>
                                    <p:set>
                                      <p:cBhvr>
                                        <p:cTn id="12" dur="1" fill="hold">
                                          <p:stCondLst>
                                            <p:cond delay="0"/>
                                          </p:stCondLst>
                                        </p:cTn>
                                        <p:tgtEl>
                                          <p:spTgt spid="8194"/>
                                        </p:tgtEl>
                                        <p:attrNameLst>
                                          <p:attrName>style.visibility</p:attrName>
                                        </p:attrNameLst>
                                      </p:cBhvr>
                                      <p:to>
                                        <p:strVal val="visible"/>
                                      </p:to>
                                    </p:set>
                                    <p:animEffect transition="in" filter="circle(in)">
                                      <p:cBhvr>
                                        <p:cTn id="13" dur="2000"/>
                                        <p:tgtEl>
                                          <p:spTgt spid="8194"/>
                                        </p:tgtEl>
                                      </p:cBhvr>
                                    </p:animEffect>
                                  </p:childTnLst>
                                </p:cTn>
                              </p:par>
                            </p:childTnLst>
                          </p:cTn>
                        </p:par>
                        <p:par>
                          <p:cTn id="14" fill="hold">
                            <p:stCondLst>
                              <p:cond delay="8500"/>
                            </p:stCondLst>
                            <p:childTnLst>
                              <p:par>
                                <p:cTn id="15" presetID="42" presetClass="entr" presetSubtype="0" fill="hold" grpId="0" nodeType="after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User\Desktop\этикет\orig (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846240">
            <a:off x="-112518" y="234324"/>
            <a:ext cx="3275206"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Выноска-облако 3"/>
          <p:cNvSpPr/>
          <p:nvPr/>
        </p:nvSpPr>
        <p:spPr>
          <a:xfrm>
            <a:off x="3419872" y="116632"/>
            <a:ext cx="5544616" cy="2088232"/>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accent1">
                    <a:lumMod val="75000"/>
                  </a:schemeClr>
                </a:solidFill>
              </a:rPr>
              <a:t>       Ребята</a:t>
            </a:r>
            <a:r>
              <a:rPr lang="ru-RU" sz="2000" b="1" dirty="0">
                <a:solidFill>
                  <a:schemeClr val="accent1">
                    <a:lumMod val="75000"/>
                  </a:schemeClr>
                </a:solidFill>
              </a:rPr>
              <a:t>, вам нравится наша </a:t>
            </a:r>
            <a:r>
              <a:rPr lang="ru-RU" sz="2000" b="1" dirty="0" smtClean="0">
                <a:solidFill>
                  <a:schemeClr val="accent1">
                    <a:lumMod val="75000"/>
                  </a:schemeClr>
                </a:solidFill>
              </a:rPr>
              <a:t>     </a:t>
            </a:r>
          </a:p>
          <a:p>
            <a:r>
              <a:rPr lang="ru-RU" sz="2000" b="1" dirty="0" smtClean="0">
                <a:solidFill>
                  <a:schemeClr val="accent1">
                    <a:lumMod val="75000"/>
                  </a:schemeClr>
                </a:solidFill>
              </a:rPr>
              <a:t>        прогулка</a:t>
            </a:r>
            <a:r>
              <a:rPr lang="ru-RU" sz="2000" b="1" dirty="0">
                <a:solidFill>
                  <a:schemeClr val="accent1">
                    <a:lumMod val="75000"/>
                  </a:schemeClr>
                </a:solidFill>
              </a:rPr>
              <a:t>? Давайте с вами </a:t>
            </a:r>
            <a:r>
              <a:rPr lang="ru-RU" sz="2000" b="1" dirty="0" smtClean="0">
                <a:solidFill>
                  <a:schemeClr val="accent1">
                    <a:lumMod val="75000"/>
                  </a:schemeClr>
                </a:solidFill>
              </a:rPr>
              <a:t>   </a:t>
            </a:r>
          </a:p>
          <a:p>
            <a:r>
              <a:rPr lang="ru-RU" sz="2000" b="1" dirty="0" smtClean="0">
                <a:solidFill>
                  <a:schemeClr val="accent1">
                    <a:lumMod val="75000"/>
                  </a:schemeClr>
                </a:solidFill>
              </a:rPr>
              <a:t>      поиграем  </a:t>
            </a:r>
            <a:r>
              <a:rPr lang="ru-RU" sz="2000" b="1" dirty="0">
                <a:solidFill>
                  <a:schemeClr val="accent1">
                    <a:lumMod val="75000"/>
                  </a:schemeClr>
                </a:solidFill>
              </a:rPr>
              <a:t>в игру </a:t>
            </a:r>
            <a:r>
              <a:rPr lang="ru-RU" sz="2000" b="1" dirty="0" smtClean="0">
                <a:solidFill>
                  <a:schemeClr val="accent1">
                    <a:lumMod val="75000"/>
                  </a:schemeClr>
                </a:solidFill>
              </a:rPr>
              <a:t>-</a:t>
            </a:r>
          </a:p>
          <a:p>
            <a:r>
              <a:rPr lang="ru-RU" sz="2000" b="1" dirty="0">
                <a:solidFill>
                  <a:schemeClr val="accent1">
                    <a:lumMod val="75000"/>
                  </a:schemeClr>
                </a:solidFill>
              </a:rPr>
              <a:t> </a:t>
            </a:r>
            <a:r>
              <a:rPr lang="ru-RU" sz="2000" b="1" dirty="0" smtClean="0">
                <a:solidFill>
                  <a:schemeClr val="accent1">
                    <a:lumMod val="75000"/>
                  </a:schemeClr>
                </a:solidFill>
              </a:rPr>
              <a:t>      «</a:t>
            </a:r>
            <a:r>
              <a:rPr lang="ru-RU" sz="2000" b="1" dirty="0">
                <a:solidFill>
                  <a:schemeClr val="accent1">
                    <a:lumMod val="75000"/>
                  </a:schemeClr>
                </a:solidFill>
              </a:rPr>
              <a:t>Веселые насекомые»</a:t>
            </a:r>
          </a:p>
        </p:txBody>
      </p:sp>
      <p:sp>
        <p:nvSpPr>
          <p:cNvPr id="5" name="Горизонтальный свиток 4"/>
          <p:cNvSpPr/>
          <p:nvPr/>
        </p:nvSpPr>
        <p:spPr>
          <a:xfrm>
            <a:off x="827584" y="2420888"/>
            <a:ext cx="7776863" cy="443711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1">
                    <a:lumMod val="75000"/>
                  </a:schemeClr>
                </a:solidFill>
              </a:rPr>
              <a:t>Прилетели на лужок </a:t>
            </a:r>
          </a:p>
          <a:p>
            <a:pPr algn="ctr"/>
            <a:r>
              <a:rPr lang="ru-RU" b="1" dirty="0">
                <a:solidFill>
                  <a:schemeClr val="accent1">
                    <a:lumMod val="75000"/>
                  </a:schemeClr>
                </a:solidFill>
              </a:rPr>
              <a:t>Бабочки и пчелы.  </a:t>
            </a:r>
            <a:r>
              <a:rPr lang="ru-RU" dirty="0">
                <a:solidFill>
                  <a:schemeClr val="accent1">
                    <a:lumMod val="75000"/>
                  </a:schemeClr>
                </a:solidFill>
              </a:rPr>
              <a:t>(машем руками как крыльями</a:t>
            </a:r>
            <a:r>
              <a:rPr lang="ru-RU" b="1" dirty="0">
                <a:solidFill>
                  <a:schemeClr val="accent1">
                    <a:lumMod val="75000"/>
                  </a:schemeClr>
                </a:solidFill>
              </a:rPr>
              <a:t>)</a:t>
            </a:r>
          </a:p>
          <a:p>
            <a:pPr algn="ctr"/>
            <a:r>
              <a:rPr lang="ru-RU" b="1" dirty="0">
                <a:solidFill>
                  <a:schemeClr val="accent1">
                    <a:lumMod val="75000"/>
                  </a:schemeClr>
                </a:solidFill>
              </a:rPr>
              <a:t>Дружно сели все в кружок </a:t>
            </a:r>
          </a:p>
          <a:p>
            <a:pPr algn="ctr"/>
            <a:r>
              <a:rPr lang="ru-RU" b="1" dirty="0">
                <a:solidFill>
                  <a:schemeClr val="accent1">
                    <a:lumMod val="75000"/>
                  </a:schemeClr>
                </a:solidFill>
              </a:rPr>
              <a:t>С песенкой веселой</a:t>
            </a:r>
            <a:r>
              <a:rPr lang="ru-RU" dirty="0">
                <a:solidFill>
                  <a:schemeClr val="accent1">
                    <a:lumMod val="75000"/>
                  </a:schemeClr>
                </a:solidFill>
              </a:rPr>
              <a:t>.( присели)</a:t>
            </a:r>
            <a:r>
              <a:rPr lang="ru-RU" b="1" dirty="0">
                <a:solidFill>
                  <a:schemeClr val="accent1">
                    <a:lumMod val="75000"/>
                  </a:schemeClr>
                </a:solidFill>
              </a:rPr>
              <a:t/>
            </a:r>
            <a:br>
              <a:rPr lang="ru-RU" b="1" dirty="0">
                <a:solidFill>
                  <a:schemeClr val="accent1">
                    <a:lumMod val="75000"/>
                  </a:schemeClr>
                </a:solidFill>
              </a:rPr>
            </a:br>
            <a:r>
              <a:rPr lang="ru-RU" b="1" dirty="0" err="1">
                <a:solidFill>
                  <a:schemeClr val="accent1">
                    <a:lumMod val="75000"/>
                  </a:schemeClr>
                </a:solidFill>
              </a:rPr>
              <a:t>Жу-жу-жу</a:t>
            </a:r>
            <a:r>
              <a:rPr lang="ru-RU" b="1" dirty="0">
                <a:solidFill>
                  <a:schemeClr val="accent1">
                    <a:lumMod val="75000"/>
                  </a:schemeClr>
                </a:solidFill>
              </a:rPr>
              <a:t>, </a:t>
            </a:r>
            <a:r>
              <a:rPr lang="ru-RU" b="1" dirty="0" err="1">
                <a:solidFill>
                  <a:schemeClr val="accent1">
                    <a:lumMod val="75000"/>
                  </a:schemeClr>
                </a:solidFill>
              </a:rPr>
              <a:t>жу-жу-жу</a:t>
            </a:r>
            <a:r>
              <a:rPr lang="ru-RU" b="1" dirty="0">
                <a:solidFill>
                  <a:schemeClr val="accent1">
                    <a:lumMod val="75000"/>
                  </a:schemeClr>
                </a:solidFill>
              </a:rPr>
              <a:t>, Зажужжали пчелки. </a:t>
            </a:r>
            <a:r>
              <a:rPr lang="ru-RU" dirty="0">
                <a:solidFill>
                  <a:schemeClr val="accent1">
                    <a:lumMod val="75000"/>
                  </a:schemeClr>
                </a:solidFill>
              </a:rPr>
              <a:t>(жужжим) </a:t>
            </a:r>
            <a:r>
              <a:rPr lang="ru-RU" b="1" dirty="0">
                <a:solidFill>
                  <a:schemeClr val="accent1">
                    <a:lumMod val="75000"/>
                  </a:schemeClr>
                </a:solidFill>
              </a:rPr>
              <a:t/>
            </a:r>
            <a:br>
              <a:rPr lang="ru-RU" b="1" dirty="0">
                <a:solidFill>
                  <a:schemeClr val="accent1">
                    <a:lumMod val="75000"/>
                  </a:schemeClr>
                </a:solidFill>
              </a:rPr>
            </a:br>
            <a:r>
              <a:rPr lang="ru-RU" b="1" dirty="0">
                <a:solidFill>
                  <a:schemeClr val="accent1">
                    <a:lumMod val="75000"/>
                  </a:schemeClr>
                </a:solidFill>
              </a:rPr>
              <a:t>Ну, а бабочки кружат у зеленой елки.</a:t>
            </a:r>
            <a:r>
              <a:rPr lang="ru-RU" dirty="0">
                <a:solidFill>
                  <a:schemeClr val="accent1">
                    <a:lumMod val="75000"/>
                  </a:schemeClr>
                </a:solidFill>
              </a:rPr>
              <a:t>( кружимся вокруг, махая руками)</a:t>
            </a:r>
          </a:p>
          <a:p>
            <a:pPr algn="ctr"/>
            <a:r>
              <a:rPr lang="ru-RU" b="1" dirty="0">
                <a:solidFill>
                  <a:schemeClr val="accent1">
                    <a:lumMod val="75000"/>
                  </a:schemeClr>
                </a:solidFill>
              </a:rPr>
              <a:t>Там паук расставил сети. </a:t>
            </a:r>
            <a:r>
              <a:rPr lang="ru-RU" dirty="0">
                <a:solidFill>
                  <a:schemeClr val="accent1">
                    <a:lumMod val="75000"/>
                  </a:schemeClr>
                </a:solidFill>
              </a:rPr>
              <a:t>(изображаем плетение паутины)</a:t>
            </a:r>
          </a:p>
          <a:p>
            <a:pPr algn="ctr"/>
            <a:r>
              <a:rPr lang="ru-RU" b="1" dirty="0">
                <a:solidFill>
                  <a:schemeClr val="accent1">
                    <a:lumMod val="75000"/>
                  </a:schemeClr>
                </a:solidFill>
              </a:rPr>
              <a:t>Комары зудят в кустах. </a:t>
            </a:r>
            <a:r>
              <a:rPr lang="ru-RU" dirty="0">
                <a:solidFill>
                  <a:schemeClr val="accent1">
                    <a:lumMod val="75000"/>
                  </a:schemeClr>
                </a:solidFill>
              </a:rPr>
              <a:t>( пищим как комары)</a:t>
            </a:r>
            <a:r>
              <a:rPr lang="ru-RU" b="1" dirty="0">
                <a:solidFill>
                  <a:schemeClr val="accent1">
                    <a:lumMod val="75000"/>
                  </a:schemeClr>
                </a:solidFill>
              </a:rPr>
              <a:t/>
            </a:r>
            <a:br>
              <a:rPr lang="ru-RU" b="1" dirty="0">
                <a:solidFill>
                  <a:schemeClr val="accent1">
                    <a:lumMod val="75000"/>
                  </a:schemeClr>
                </a:solidFill>
              </a:rPr>
            </a:br>
            <a:r>
              <a:rPr lang="ru-RU" b="1" dirty="0">
                <a:solidFill>
                  <a:schemeClr val="accent1">
                    <a:lumMod val="75000"/>
                  </a:schemeClr>
                </a:solidFill>
              </a:rPr>
              <a:t>Лучше песни нет на свете, </a:t>
            </a:r>
          </a:p>
          <a:p>
            <a:pPr algn="ctr"/>
            <a:r>
              <a:rPr lang="ru-RU" b="1" dirty="0">
                <a:solidFill>
                  <a:schemeClr val="accent1">
                    <a:lumMod val="75000"/>
                  </a:schemeClr>
                </a:solidFill>
              </a:rPr>
              <a:t>Чем о пчелках и жуках!</a:t>
            </a:r>
            <a:r>
              <a:rPr lang="ru-RU" dirty="0">
                <a:solidFill>
                  <a:schemeClr val="accent1">
                    <a:lumMod val="75000"/>
                  </a:schemeClr>
                </a:solidFill>
              </a:rPr>
              <a:t>( хлопаем в ладоши)</a:t>
            </a:r>
          </a:p>
        </p:txBody>
      </p:sp>
    </p:spTree>
    <p:extLst>
      <p:ext uri="{BB962C8B-B14F-4D97-AF65-F5344CB8AC3E}">
        <p14:creationId xmlns:p14="http://schemas.microsoft.com/office/powerpoint/2010/main" val="74545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4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795" y="268837"/>
            <a:ext cx="4900794" cy="633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Users\User\Desktop\этикет\orig (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01737"/>
            <a:ext cx="2520280" cy="206204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 стрелкой 4"/>
          <p:cNvCxnSpPr/>
          <p:nvPr/>
        </p:nvCxnSpPr>
        <p:spPr>
          <a:xfrm>
            <a:off x="4932040" y="1532760"/>
            <a:ext cx="2736304" cy="1608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4788024" y="2420888"/>
            <a:ext cx="2808312" cy="2520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788024" y="3389628"/>
            <a:ext cx="2808312" cy="2487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4788024" y="2336864"/>
            <a:ext cx="2808312" cy="1740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4788024" y="1532760"/>
            <a:ext cx="2808312" cy="3408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4788024" y="4293096"/>
            <a:ext cx="2880320"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Выноска-облако 18"/>
          <p:cNvSpPr/>
          <p:nvPr/>
        </p:nvSpPr>
        <p:spPr>
          <a:xfrm>
            <a:off x="124705" y="3206968"/>
            <a:ext cx="4038080" cy="2526288"/>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ru-RU" dirty="0">
                <a:solidFill>
                  <a:srgbClr val="000000"/>
                </a:solidFill>
                <a:latin typeface="Times New Roman"/>
                <a:ea typeface="Times New Roman"/>
              </a:rPr>
              <a:t> </a:t>
            </a:r>
            <a:endParaRPr lang="ru-RU" sz="1600" dirty="0">
              <a:latin typeface="Times New Roman"/>
              <a:ea typeface="Times New Roman"/>
            </a:endParaRPr>
          </a:p>
          <a:p>
            <a:pPr algn="ctr">
              <a:spcAft>
                <a:spcPts val="0"/>
              </a:spcAft>
            </a:pPr>
            <a:r>
              <a:rPr lang="ru-RU" sz="2400" b="1" dirty="0">
                <a:solidFill>
                  <a:schemeClr val="tx2">
                    <a:lumMod val="75000"/>
                  </a:schemeClr>
                </a:solidFill>
                <a:latin typeface="Times New Roman"/>
                <a:ea typeface="Times New Roman"/>
              </a:rPr>
              <a:t>Ребята, а теперь попробуйте </a:t>
            </a:r>
            <a:r>
              <a:rPr lang="ru-RU" sz="2400" b="1" dirty="0" smtClean="0">
                <a:solidFill>
                  <a:schemeClr val="tx2">
                    <a:lumMod val="75000"/>
                  </a:schemeClr>
                </a:solidFill>
                <a:latin typeface="Times New Roman"/>
                <a:ea typeface="Times New Roman"/>
              </a:rPr>
              <a:t>найти тень </a:t>
            </a:r>
            <a:r>
              <a:rPr lang="ru-RU" sz="2400" b="1" dirty="0">
                <a:solidFill>
                  <a:schemeClr val="tx2">
                    <a:lumMod val="75000"/>
                  </a:schemeClr>
                </a:solidFill>
                <a:latin typeface="Times New Roman"/>
                <a:ea typeface="Times New Roman"/>
              </a:rPr>
              <a:t>каждого жучка</a:t>
            </a:r>
            <a:r>
              <a:rPr lang="ru-RU" dirty="0">
                <a:solidFill>
                  <a:srgbClr val="000000"/>
                </a:solidFill>
                <a:latin typeface="Times New Roman"/>
                <a:ea typeface="Times New Roman"/>
              </a:rPr>
              <a:t>.</a:t>
            </a:r>
            <a:endParaRPr lang="ru-RU" sz="1600" dirty="0">
              <a:effectLst/>
              <a:latin typeface="Times New Roman"/>
              <a:ea typeface="Times New Roman"/>
            </a:endParaRPr>
          </a:p>
        </p:txBody>
      </p:sp>
    </p:spTree>
    <p:extLst>
      <p:ext uri="{BB962C8B-B14F-4D97-AF65-F5344CB8AC3E}">
        <p14:creationId xmlns:p14="http://schemas.microsoft.com/office/powerpoint/2010/main" val="323960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400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anim calcmode="lin" valueType="num">
                                      <p:cBhvr>
                                        <p:cTn id="14" dur="1000" fill="hold"/>
                                        <p:tgtEl>
                                          <p:spTgt spid="9218"/>
                                        </p:tgtEl>
                                        <p:attrNameLst>
                                          <p:attrName>ppt_x</p:attrName>
                                        </p:attrNameLst>
                                      </p:cBhvr>
                                      <p:tavLst>
                                        <p:tav tm="0">
                                          <p:val>
                                            <p:strVal val="#ppt_x"/>
                                          </p:val>
                                        </p:tav>
                                        <p:tav tm="100000">
                                          <p:val>
                                            <p:strVal val="#ppt_x"/>
                                          </p:val>
                                        </p:tav>
                                      </p:tavLst>
                                    </p:anim>
                                    <p:anim calcmode="lin" valueType="num">
                                      <p:cBhvr>
                                        <p:cTn id="15" dur="1000" fill="hold"/>
                                        <p:tgtEl>
                                          <p:spTgt spid="9218"/>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16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6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625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1625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1625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1625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стрекоза\bg0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951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User\Desktop\стрекоза\u_8812f32dd50495861746c09393c521fe_8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552" y="3429756"/>
            <a:ext cx="432048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User\Desktop\стрекоза\божья коровка.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5085184"/>
            <a:ext cx="1369226" cy="1369226"/>
          </a:xfrm>
          <a:prstGeom prst="rect">
            <a:avLst/>
          </a:prstGeom>
          <a:noFill/>
          <a:extLst>
            <a:ext uri="{909E8E84-426E-40DD-AFC4-6F175D3DCCD1}">
              <a14:hiddenFill xmlns:a14="http://schemas.microsoft.com/office/drawing/2010/main">
                <a:solidFill>
                  <a:srgbClr val="FFFFFF"/>
                </a:solidFill>
              </a14:hiddenFill>
            </a:ext>
          </a:extLst>
        </p:spPr>
      </p:pic>
      <p:sp>
        <p:nvSpPr>
          <p:cNvPr id="2" name="Выноска-облако 1"/>
          <p:cNvSpPr/>
          <p:nvPr/>
        </p:nvSpPr>
        <p:spPr>
          <a:xfrm rot="334149">
            <a:off x="2695537" y="629840"/>
            <a:ext cx="6233339" cy="3540496"/>
          </a:xfrm>
          <a:prstGeom prst="cloud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75000"/>
                  </a:schemeClr>
                </a:solidFill>
              </a:rPr>
              <a:t> </a:t>
            </a:r>
          </a:p>
          <a:p>
            <a:pPr algn="ctr"/>
            <a:r>
              <a:rPr lang="ru-RU" b="1" dirty="0" smtClean="0">
                <a:solidFill>
                  <a:schemeClr val="tx2">
                    <a:lumMod val="75000"/>
                  </a:schemeClr>
                </a:solidFill>
              </a:rPr>
              <a:t>  Вот </a:t>
            </a:r>
            <a:r>
              <a:rPr lang="ru-RU" b="1" dirty="0">
                <a:solidFill>
                  <a:schemeClr val="tx2">
                    <a:lumMod val="75000"/>
                  </a:schemeClr>
                </a:solidFill>
              </a:rPr>
              <a:t>наша прогулка по удивительному лугу </a:t>
            </a:r>
            <a:r>
              <a:rPr lang="ru-RU" b="1" dirty="0" smtClean="0">
                <a:solidFill>
                  <a:schemeClr val="tx2">
                    <a:lumMod val="75000"/>
                  </a:schemeClr>
                </a:solidFill>
              </a:rPr>
              <a:t> и </a:t>
            </a:r>
            <a:r>
              <a:rPr lang="ru-RU" b="1" dirty="0">
                <a:solidFill>
                  <a:schemeClr val="tx2">
                    <a:lumMod val="75000"/>
                  </a:schemeClr>
                </a:solidFill>
              </a:rPr>
              <a:t>завершилась.  </a:t>
            </a:r>
            <a:endParaRPr lang="ru-RU" b="1" dirty="0" smtClean="0">
              <a:solidFill>
                <a:schemeClr val="tx2">
                  <a:lumMod val="75000"/>
                </a:schemeClr>
              </a:solidFill>
            </a:endParaRPr>
          </a:p>
          <a:p>
            <a:pPr algn="ctr"/>
            <a:r>
              <a:rPr lang="ru-RU" b="1" dirty="0" smtClean="0">
                <a:solidFill>
                  <a:schemeClr val="tx2">
                    <a:lumMod val="75000"/>
                  </a:schemeClr>
                </a:solidFill>
              </a:rPr>
              <a:t>Ребята</a:t>
            </a:r>
            <a:r>
              <a:rPr lang="ru-RU" b="1" dirty="0">
                <a:solidFill>
                  <a:schemeClr val="tx2">
                    <a:lumMod val="75000"/>
                  </a:schemeClr>
                </a:solidFill>
              </a:rPr>
              <a:t>, запомните, в  природе всё взаимосвязано. Каждое насекомое, даже если оно опасное для нас, может приносить пользу окружающей среде. Давайте будем внимательны и осторожны при встрече с обитателями природы. </a:t>
            </a:r>
          </a:p>
        </p:txBody>
      </p:sp>
      <p:pic>
        <p:nvPicPr>
          <p:cNvPr id="7" name="Picture 3" descr="C:\Users\User\Desktop\этикет\orig (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836283">
            <a:off x="235301" y="485776"/>
            <a:ext cx="2520280" cy="206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2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User\Desktop\стрекоза\Fotolia_40696152_Subscription_L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Вертикальный свиток 2"/>
          <p:cNvSpPr/>
          <p:nvPr/>
        </p:nvSpPr>
        <p:spPr>
          <a:xfrm>
            <a:off x="-14166" y="56336"/>
            <a:ext cx="7020272" cy="5256584"/>
          </a:xfrm>
          <a:prstGeom prst="vertic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endParaRPr lang="ru-RU" b="1" dirty="0" smtClean="0">
              <a:solidFill>
                <a:schemeClr val="tx2">
                  <a:lumMod val="75000"/>
                </a:schemeClr>
              </a:solidFill>
            </a:endParaRPr>
          </a:p>
          <a:p>
            <a:r>
              <a:rPr lang="ru-RU" b="1" dirty="0" smtClean="0">
                <a:solidFill>
                  <a:schemeClr val="tx2">
                    <a:lumMod val="75000"/>
                  </a:schemeClr>
                </a:solidFill>
              </a:rPr>
              <a:t>На </a:t>
            </a:r>
            <a:r>
              <a:rPr lang="ru-RU" b="1" dirty="0" err="1">
                <a:solidFill>
                  <a:schemeClr val="tx2">
                    <a:lumMod val="75000"/>
                  </a:schemeClr>
                </a:solidFill>
              </a:rPr>
              <a:t>лyгy</a:t>
            </a:r>
            <a:r>
              <a:rPr lang="ru-RU" b="1" dirty="0">
                <a:solidFill>
                  <a:schemeClr val="tx2">
                    <a:lumMod val="75000"/>
                  </a:schemeClr>
                </a:solidFill>
              </a:rPr>
              <a:t> весёлый бал</a:t>
            </a:r>
            <a:br>
              <a:rPr lang="ru-RU" b="1" dirty="0">
                <a:solidFill>
                  <a:schemeClr val="tx2">
                    <a:lumMod val="75000"/>
                  </a:schemeClr>
                </a:solidFill>
              </a:rPr>
            </a:br>
            <a:r>
              <a:rPr lang="ru-RU" b="1" dirty="0">
                <a:solidFill>
                  <a:schemeClr val="tx2">
                    <a:lumMod val="75000"/>
                  </a:schemeClr>
                </a:solidFill>
              </a:rPr>
              <a:t>Был открыт весною:</a:t>
            </a:r>
            <a:br>
              <a:rPr lang="ru-RU" b="1" dirty="0">
                <a:solidFill>
                  <a:schemeClr val="tx2">
                    <a:lumMod val="75000"/>
                  </a:schemeClr>
                </a:solidFill>
              </a:rPr>
            </a:br>
            <a:r>
              <a:rPr lang="ru-RU" b="1" dirty="0">
                <a:solidFill>
                  <a:schemeClr val="tx2">
                    <a:lumMod val="75000"/>
                  </a:schemeClr>
                </a:solidFill>
              </a:rPr>
              <a:t>На </a:t>
            </a:r>
            <a:r>
              <a:rPr lang="ru-RU" b="1" dirty="0" err="1">
                <a:solidFill>
                  <a:schemeClr val="tx2">
                    <a:lumMod val="75000"/>
                  </a:schemeClr>
                </a:solidFill>
              </a:rPr>
              <a:t>трyбе</a:t>
            </a:r>
            <a:r>
              <a:rPr lang="ru-RU" b="1" dirty="0">
                <a:solidFill>
                  <a:schemeClr val="tx2">
                    <a:lumMod val="75000"/>
                  </a:schemeClr>
                </a:solidFill>
              </a:rPr>
              <a:t> Комар играл,</a:t>
            </a:r>
            <a:br>
              <a:rPr lang="ru-RU" b="1" dirty="0">
                <a:solidFill>
                  <a:schemeClr val="tx2">
                    <a:lumMod val="75000"/>
                  </a:schemeClr>
                </a:solidFill>
              </a:rPr>
            </a:br>
            <a:r>
              <a:rPr lang="ru-RU" b="1" dirty="0">
                <a:solidFill>
                  <a:schemeClr val="tx2">
                    <a:lumMod val="75000"/>
                  </a:schemeClr>
                </a:solidFill>
              </a:rPr>
              <a:t>Шмель мохнатый танцевал</a:t>
            </a:r>
            <a:br>
              <a:rPr lang="ru-RU" b="1" dirty="0">
                <a:solidFill>
                  <a:schemeClr val="tx2">
                    <a:lumMod val="75000"/>
                  </a:schemeClr>
                </a:solidFill>
              </a:rPr>
            </a:br>
            <a:r>
              <a:rPr lang="ru-RU" b="1" dirty="0">
                <a:solidFill>
                  <a:schemeClr val="tx2">
                    <a:lumMod val="75000"/>
                  </a:schemeClr>
                </a:solidFill>
              </a:rPr>
              <a:t>С </a:t>
            </a:r>
            <a:r>
              <a:rPr lang="ru-RU" b="1" dirty="0" err="1">
                <a:solidFill>
                  <a:schemeClr val="tx2">
                    <a:lumMod val="75000"/>
                  </a:schemeClr>
                </a:solidFill>
              </a:rPr>
              <a:t>Мyшкой</a:t>
            </a:r>
            <a:r>
              <a:rPr lang="ru-RU" b="1" dirty="0">
                <a:solidFill>
                  <a:schemeClr val="tx2">
                    <a:lumMod val="75000"/>
                  </a:schemeClr>
                </a:solidFill>
              </a:rPr>
              <a:t> </a:t>
            </a:r>
            <a:r>
              <a:rPr lang="ru-RU" b="1" dirty="0" err="1">
                <a:solidFill>
                  <a:schemeClr val="tx2">
                    <a:lumMod val="75000"/>
                  </a:schemeClr>
                </a:solidFill>
              </a:rPr>
              <a:t>голyбою</a:t>
            </a:r>
            <a:r>
              <a:rPr lang="ru-RU" b="1" dirty="0">
                <a:solidFill>
                  <a:schemeClr val="tx2">
                    <a:lumMod val="75000"/>
                  </a:schemeClr>
                </a:solidFill>
              </a:rPr>
              <a:t>.</a:t>
            </a:r>
            <a:br>
              <a:rPr lang="ru-RU" b="1" dirty="0">
                <a:solidFill>
                  <a:schemeClr val="tx2">
                    <a:lumMod val="75000"/>
                  </a:schemeClr>
                </a:solidFill>
              </a:rPr>
            </a:br>
            <a:r>
              <a:rPr lang="ru-RU" b="1" dirty="0">
                <a:solidFill>
                  <a:schemeClr val="tx2">
                    <a:lumMod val="75000"/>
                  </a:schemeClr>
                </a:solidFill>
              </a:rPr>
              <a:t>И </a:t>
            </a:r>
            <a:r>
              <a:rPr lang="ru-RU" b="1" dirty="0" err="1">
                <a:solidFill>
                  <a:schemeClr val="tx2">
                    <a:lumMod val="75000"/>
                  </a:schemeClr>
                </a:solidFill>
              </a:rPr>
              <a:t>крyжился</a:t>
            </a:r>
            <a:r>
              <a:rPr lang="ru-RU" b="1" dirty="0">
                <a:solidFill>
                  <a:schemeClr val="tx2">
                    <a:lumMod val="75000"/>
                  </a:schemeClr>
                </a:solidFill>
              </a:rPr>
              <a:t> ветерок,</a:t>
            </a:r>
            <a:br>
              <a:rPr lang="ru-RU" b="1" dirty="0">
                <a:solidFill>
                  <a:schemeClr val="tx2">
                    <a:lumMod val="75000"/>
                  </a:schemeClr>
                </a:solidFill>
              </a:rPr>
            </a:br>
            <a:r>
              <a:rPr lang="ru-RU" b="1" dirty="0">
                <a:solidFill>
                  <a:schemeClr val="tx2">
                    <a:lumMod val="75000"/>
                  </a:schemeClr>
                </a:solidFill>
              </a:rPr>
              <a:t>Листьями играя.</a:t>
            </a:r>
            <a:br>
              <a:rPr lang="ru-RU" b="1" dirty="0">
                <a:solidFill>
                  <a:schemeClr val="tx2">
                    <a:lumMod val="75000"/>
                  </a:schemeClr>
                </a:solidFill>
              </a:rPr>
            </a:br>
            <a:r>
              <a:rPr lang="ru-RU" b="1" dirty="0">
                <a:solidFill>
                  <a:schemeClr val="tx2">
                    <a:lumMod val="75000"/>
                  </a:schemeClr>
                </a:solidFill>
              </a:rPr>
              <a:t>И качался в такт цветок,</a:t>
            </a:r>
            <a:br>
              <a:rPr lang="ru-RU" b="1" dirty="0">
                <a:solidFill>
                  <a:schemeClr val="tx2">
                    <a:lumMod val="75000"/>
                  </a:schemeClr>
                </a:solidFill>
              </a:rPr>
            </a:br>
            <a:r>
              <a:rPr lang="ru-RU" b="1" dirty="0">
                <a:solidFill>
                  <a:schemeClr val="tx2">
                    <a:lumMod val="75000"/>
                  </a:schemeClr>
                </a:solidFill>
              </a:rPr>
              <a:t>Свой зелёный стебелёк</a:t>
            </a:r>
            <a:br>
              <a:rPr lang="ru-RU" b="1" dirty="0">
                <a:solidFill>
                  <a:schemeClr val="tx2">
                    <a:lumMod val="75000"/>
                  </a:schemeClr>
                </a:solidFill>
              </a:rPr>
            </a:br>
            <a:r>
              <a:rPr lang="ru-RU" b="1" dirty="0">
                <a:solidFill>
                  <a:schemeClr val="tx2">
                    <a:lumMod val="75000"/>
                  </a:schemeClr>
                </a:solidFill>
              </a:rPr>
              <a:t>Стройно наклоняя.</a:t>
            </a:r>
            <a:br>
              <a:rPr lang="ru-RU" b="1" dirty="0">
                <a:solidFill>
                  <a:schemeClr val="tx2">
                    <a:lumMod val="75000"/>
                  </a:schemeClr>
                </a:solidFill>
              </a:rPr>
            </a:br>
            <a:r>
              <a:rPr lang="ru-RU" b="1" dirty="0">
                <a:solidFill>
                  <a:schemeClr val="tx2">
                    <a:lumMod val="75000"/>
                  </a:schemeClr>
                </a:solidFill>
              </a:rPr>
              <a:t>Стрекоза легко неслась</a:t>
            </a:r>
            <a:br>
              <a:rPr lang="ru-RU" b="1" dirty="0">
                <a:solidFill>
                  <a:schemeClr val="tx2">
                    <a:lumMod val="75000"/>
                  </a:schemeClr>
                </a:solidFill>
              </a:rPr>
            </a:br>
            <a:r>
              <a:rPr lang="ru-RU" b="1" dirty="0">
                <a:solidFill>
                  <a:schemeClr val="tx2">
                    <a:lumMod val="75000"/>
                  </a:schemeClr>
                </a:solidFill>
              </a:rPr>
              <a:t>С Мотыльком нарядным.</a:t>
            </a:r>
            <a:br>
              <a:rPr lang="ru-RU" b="1" dirty="0">
                <a:solidFill>
                  <a:schemeClr val="tx2">
                    <a:lumMod val="75000"/>
                  </a:schemeClr>
                </a:solidFill>
              </a:rPr>
            </a:br>
            <a:r>
              <a:rPr lang="ru-RU" b="1" dirty="0">
                <a:solidFill>
                  <a:schemeClr val="tx2">
                    <a:lumMod val="75000"/>
                  </a:schemeClr>
                </a:solidFill>
              </a:rPr>
              <a:t>И Улитка приплелась</a:t>
            </a:r>
            <a:br>
              <a:rPr lang="ru-RU" b="1" dirty="0">
                <a:solidFill>
                  <a:schemeClr val="tx2">
                    <a:lumMod val="75000"/>
                  </a:schemeClr>
                </a:solidFill>
              </a:rPr>
            </a:br>
            <a:r>
              <a:rPr lang="ru-RU" b="1" dirty="0">
                <a:solidFill>
                  <a:schemeClr val="tx2">
                    <a:lumMod val="75000"/>
                  </a:schemeClr>
                </a:solidFill>
              </a:rPr>
              <a:t>И </a:t>
            </a:r>
            <a:r>
              <a:rPr lang="ru-RU" b="1" dirty="0" err="1">
                <a:solidFill>
                  <a:schemeClr val="tx2">
                    <a:lumMod val="75000"/>
                  </a:schemeClr>
                </a:solidFill>
              </a:rPr>
              <a:t>yдобно</a:t>
            </a:r>
            <a:r>
              <a:rPr lang="ru-RU" b="1" dirty="0">
                <a:solidFill>
                  <a:schemeClr val="tx2">
                    <a:lumMod val="75000"/>
                  </a:schemeClr>
                </a:solidFill>
              </a:rPr>
              <a:t> разлеглась</a:t>
            </a:r>
            <a:br>
              <a:rPr lang="ru-RU" b="1" dirty="0">
                <a:solidFill>
                  <a:schemeClr val="tx2">
                    <a:lumMod val="75000"/>
                  </a:schemeClr>
                </a:solidFill>
              </a:rPr>
            </a:br>
            <a:r>
              <a:rPr lang="ru-RU" b="1" dirty="0">
                <a:solidFill>
                  <a:schemeClr val="tx2">
                    <a:lumMod val="75000"/>
                  </a:schemeClr>
                </a:solidFill>
              </a:rPr>
              <a:t>Под листком прохладным</a:t>
            </a:r>
            <a:r>
              <a:rPr lang="ru-RU" b="1" dirty="0" smtClean="0">
                <a:solidFill>
                  <a:schemeClr val="tx2">
                    <a:lumMod val="75000"/>
                  </a:schemeClr>
                </a:solidFill>
              </a:rPr>
              <a:t>.</a:t>
            </a:r>
          </a:p>
          <a:p>
            <a:endParaRPr lang="ru-RU" b="1" dirty="0" smtClean="0">
              <a:solidFill>
                <a:schemeClr val="tx2">
                  <a:lumMod val="75000"/>
                </a:schemeClr>
              </a:solidFill>
            </a:endParaRPr>
          </a:p>
          <a:p>
            <a:r>
              <a:rPr lang="ru-RU" b="1" dirty="0" smtClean="0">
                <a:solidFill>
                  <a:schemeClr val="tx2">
                    <a:lumMod val="75000"/>
                  </a:schemeClr>
                </a:solidFill>
              </a:rPr>
              <a:t>Прилетел </a:t>
            </a:r>
            <a:r>
              <a:rPr lang="ru-RU" b="1" dirty="0">
                <a:solidFill>
                  <a:schemeClr val="tx2">
                    <a:lumMod val="75000"/>
                  </a:schemeClr>
                </a:solidFill>
              </a:rPr>
              <a:t>и Майский </a:t>
            </a:r>
            <a:r>
              <a:rPr lang="ru-RU" b="1" dirty="0" err="1">
                <a:solidFill>
                  <a:schemeClr val="tx2">
                    <a:lumMod val="75000"/>
                  </a:schemeClr>
                </a:solidFill>
              </a:rPr>
              <a:t>Жyк</a:t>
            </a:r>
            <a:r>
              <a:rPr lang="ru-RU" b="1" dirty="0">
                <a:solidFill>
                  <a:schemeClr val="tx2">
                    <a:lumMod val="75000"/>
                  </a:schemeClr>
                </a:solidFill>
              </a:rPr>
              <a:t/>
            </a:r>
            <a:br>
              <a:rPr lang="ru-RU" b="1" dirty="0">
                <a:solidFill>
                  <a:schemeClr val="tx2">
                    <a:lumMod val="75000"/>
                  </a:schemeClr>
                </a:solidFill>
              </a:rPr>
            </a:br>
            <a:r>
              <a:rPr lang="ru-RU" b="1" dirty="0">
                <a:solidFill>
                  <a:schemeClr val="tx2">
                    <a:lumMod val="75000"/>
                  </a:schemeClr>
                </a:solidFill>
              </a:rPr>
              <a:t>С толстою </a:t>
            </a:r>
            <a:r>
              <a:rPr lang="ru-RU" b="1" dirty="0" err="1">
                <a:solidFill>
                  <a:schemeClr val="tx2">
                    <a:lumMod val="75000"/>
                  </a:schemeClr>
                </a:solidFill>
              </a:rPr>
              <a:t>Жyчихой</a:t>
            </a:r>
            <a:r>
              <a:rPr lang="ru-RU" b="1" dirty="0">
                <a:solidFill>
                  <a:schemeClr val="tx2">
                    <a:lumMod val="75000"/>
                  </a:schemeClr>
                </a:solidFill>
              </a:rPr>
              <a:t>,</a:t>
            </a:r>
            <a:br>
              <a:rPr lang="ru-RU" b="1" dirty="0">
                <a:solidFill>
                  <a:schemeClr val="tx2">
                    <a:lumMod val="75000"/>
                  </a:schemeClr>
                </a:solidFill>
              </a:rPr>
            </a:br>
            <a:r>
              <a:rPr lang="ru-RU" b="1" dirty="0">
                <a:solidFill>
                  <a:schemeClr val="tx2">
                    <a:lumMod val="75000"/>
                  </a:schemeClr>
                </a:solidFill>
              </a:rPr>
              <a:t>И, толкая всех </a:t>
            </a:r>
            <a:r>
              <a:rPr lang="ru-RU" b="1" dirty="0" err="1">
                <a:solidFill>
                  <a:schemeClr val="tx2">
                    <a:lumMod val="75000"/>
                  </a:schemeClr>
                </a:solidFill>
              </a:rPr>
              <a:t>вокрyг</a:t>
            </a:r>
            <a:r>
              <a:rPr lang="ru-RU" b="1" dirty="0">
                <a:solidFill>
                  <a:schemeClr val="tx2">
                    <a:lumMod val="75000"/>
                  </a:schemeClr>
                </a:solidFill>
              </a:rPr>
              <a:t>,</a:t>
            </a:r>
            <a:br>
              <a:rPr lang="ru-RU" b="1" dirty="0">
                <a:solidFill>
                  <a:schemeClr val="tx2">
                    <a:lumMod val="75000"/>
                  </a:schemeClr>
                </a:solidFill>
              </a:rPr>
            </a:br>
            <a:r>
              <a:rPr lang="ru-RU" b="1" dirty="0">
                <a:solidFill>
                  <a:schemeClr val="tx2">
                    <a:lumMod val="75000"/>
                  </a:schemeClr>
                </a:solidFill>
              </a:rPr>
              <a:t>Он вошел в весёлый </a:t>
            </a:r>
            <a:r>
              <a:rPr lang="ru-RU" b="1" dirty="0" err="1">
                <a:solidFill>
                  <a:schemeClr val="tx2">
                    <a:lumMod val="75000"/>
                  </a:schemeClr>
                </a:solidFill>
              </a:rPr>
              <a:t>крyг</a:t>
            </a:r>
            <a:r>
              <a:rPr lang="ru-RU" b="1" dirty="0">
                <a:solidFill>
                  <a:schemeClr val="tx2">
                    <a:lumMod val="75000"/>
                  </a:schemeClr>
                </a:solidFill>
              </a:rPr>
              <a:t>,</a:t>
            </a:r>
            <a:br>
              <a:rPr lang="ru-RU" b="1" dirty="0">
                <a:solidFill>
                  <a:schemeClr val="tx2">
                    <a:lumMod val="75000"/>
                  </a:schemeClr>
                </a:solidFill>
              </a:rPr>
            </a:br>
            <a:r>
              <a:rPr lang="ru-RU" b="1" dirty="0" err="1">
                <a:solidFill>
                  <a:schemeClr val="tx2">
                    <a:lumMod val="75000"/>
                  </a:schemeClr>
                </a:solidFill>
              </a:rPr>
              <a:t>Подбоченясь</a:t>
            </a:r>
            <a:r>
              <a:rPr lang="ru-RU" b="1" dirty="0">
                <a:solidFill>
                  <a:schemeClr val="tx2">
                    <a:lumMod val="75000"/>
                  </a:schemeClr>
                </a:solidFill>
              </a:rPr>
              <a:t> лихо.</a:t>
            </a:r>
            <a:br>
              <a:rPr lang="ru-RU" b="1" dirty="0">
                <a:solidFill>
                  <a:schemeClr val="tx2">
                    <a:lumMod val="75000"/>
                  </a:schemeClr>
                </a:solidFill>
              </a:rPr>
            </a:br>
            <a:r>
              <a:rPr lang="ru-RU" b="1" dirty="0" err="1">
                <a:solidFill>
                  <a:schemeClr val="tx2">
                    <a:lumMod val="75000"/>
                  </a:schemeClr>
                </a:solidFill>
              </a:rPr>
              <a:t>Мyравьи</a:t>
            </a:r>
            <a:r>
              <a:rPr lang="ru-RU" b="1" dirty="0">
                <a:solidFill>
                  <a:schemeClr val="tx2">
                    <a:lumMod val="75000"/>
                  </a:schemeClr>
                </a:solidFill>
              </a:rPr>
              <a:t> толпой пришли,</a:t>
            </a:r>
            <a:br>
              <a:rPr lang="ru-RU" b="1" dirty="0">
                <a:solidFill>
                  <a:schemeClr val="tx2">
                    <a:lumMod val="75000"/>
                  </a:schemeClr>
                </a:solidFill>
              </a:rPr>
            </a:br>
            <a:r>
              <a:rPr lang="ru-RU" b="1" dirty="0">
                <a:solidFill>
                  <a:schemeClr val="tx2">
                    <a:lumMod val="75000"/>
                  </a:schemeClr>
                </a:solidFill>
              </a:rPr>
              <a:t>Шевеля </a:t>
            </a:r>
            <a:r>
              <a:rPr lang="ru-RU" b="1" dirty="0" err="1">
                <a:solidFill>
                  <a:schemeClr val="tx2">
                    <a:lumMod val="75000"/>
                  </a:schemeClr>
                </a:solidFill>
              </a:rPr>
              <a:t>yсами</a:t>
            </a:r>
            <a:r>
              <a:rPr lang="ru-RU" b="1" dirty="0">
                <a:solidFill>
                  <a:schemeClr val="tx2">
                    <a:lumMod val="75000"/>
                  </a:schemeClr>
                </a:solidFill>
              </a:rPr>
              <a:t>,</a:t>
            </a:r>
            <a:br>
              <a:rPr lang="ru-RU" b="1" dirty="0">
                <a:solidFill>
                  <a:schemeClr val="tx2">
                    <a:lumMod val="75000"/>
                  </a:schemeClr>
                </a:solidFill>
              </a:rPr>
            </a:br>
            <a:r>
              <a:rPr lang="ru-RU" b="1" dirty="0">
                <a:solidFill>
                  <a:schemeClr val="tx2">
                    <a:lumMod val="75000"/>
                  </a:schemeClr>
                </a:solidFill>
              </a:rPr>
              <a:t>И плясать они пошли!..</a:t>
            </a:r>
            <a:br>
              <a:rPr lang="ru-RU" b="1" dirty="0">
                <a:solidFill>
                  <a:schemeClr val="tx2">
                    <a:lumMod val="75000"/>
                  </a:schemeClr>
                </a:solidFill>
              </a:rPr>
            </a:br>
            <a:r>
              <a:rPr lang="ru-RU" b="1" dirty="0">
                <a:solidFill>
                  <a:schemeClr val="tx2">
                    <a:lumMod val="75000"/>
                  </a:schemeClr>
                </a:solidFill>
              </a:rPr>
              <a:t>Лишь </a:t>
            </a:r>
            <a:r>
              <a:rPr lang="ru-RU" b="1" dirty="0" err="1">
                <a:solidFill>
                  <a:schemeClr val="tx2">
                    <a:lumMod val="75000"/>
                  </a:schemeClr>
                </a:solidFill>
              </a:rPr>
              <a:t>Паyк</a:t>
            </a:r>
            <a:r>
              <a:rPr lang="ru-RU" b="1" dirty="0">
                <a:solidFill>
                  <a:schemeClr val="tx2">
                    <a:lumMod val="75000"/>
                  </a:schemeClr>
                </a:solidFill>
              </a:rPr>
              <a:t> сидел вдали,</a:t>
            </a:r>
            <a:br>
              <a:rPr lang="ru-RU" b="1" dirty="0">
                <a:solidFill>
                  <a:schemeClr val="tx2">
                    <a:lumMod val="75000"/>
                  </a:schemeClr>
                </a:solidFill>
              </a:rPr>
            </a:br>
            <a:r>
              <a:rPr lang="ru-RU" b="1" dirty="0">
                <a:solidFill>
                  <a:schemeClr val="tx2">
                    <a:lumMod val="75000"/>
                  </a:schemeClr>
                </a:solidFill>
              </a:rPr>
              <a:t>Прячась за ветвями.</a:t>
            </a:r>
            <a:br>
              <a:rPr lang="ru-RU" b="1" dirty="0">
                <a:solidFill>
                  <a:schemeClr val="tx2">
                    <a:lumMod val="75000"/>
                  </a:schemeClr>
                </a:solidFill>
              </a:rPr>
            </a:br>
            <a:r>
              <a:rPr lang="ru-RU" b="1" dirty="0">
                <a:solidFill>
                  <a:schemeClr val="tx2">
                    <a:lumMod val="75000"/>
                  </a:schemeClr>
                </a:solidFill>
              </a:rPr>
              <a:t>И сердился и ворчал:</a:t>
            </a:r>
            <a:br>
              <a:rPr lang="ru-RU" b="1" dirty="0">
                <a:solidFill>
                  <a:schemeClr val="tx2">
                    <a:lumMod val="75000"/>
                  </a:schemeClr>
                </a:solidFill>
              </a:rPr>
            </a:br>
            <a:r>
              <a:rPr lang="ru-RU" b="1" dirty="0">
                <a:solidFill>
                  <a:schemeClr val="tx2">
                    <a:lumMod val="75000"/>
                  </a:schemeClr>
                </a:solidFill>
              </a:rPr>
              <a:t>"Что за новоселье, -</a:t>
            </a:r>
            <a:br>
              <a:rPr lang="ru-RU" b="1" dirty="0">
                <a:solidFill>
                  <a:schemeClr val="tx2">
                    <a:lumMod val="75000"/>
                  </a:schemeClr>
                </a:solidFill>
              </a:rPr>
            </a:br>
            <a:r>
              <a:rPr lang="ru-RU" b="1" dirty="0">
                <a:solidFill>
                  <a:schemeClr val="tx2">
                    <a:lumMod val="75000"/>
                  </a:schemeClr>
                </a:solidFill>
              </a:rPr>
              <a:t>Что ещё такой за бал?"</a:t>
            </a:r>
            <a:br>
              <a:rPr lang="ru-RU" b="1" dirty="0">
                <a:solidFill>
                  <a:schemeClr val="tx2">
                    <a:lumMod val="75000"/>
                  </a:schemeClr>
                </a:solidFill>
              </a:rPr>
            </a:br>
            <a:r>
              <a:rPr lang="ru-RU" b="1" dirty="0">
                <a:solidFill>
                  <a:schemeClr val="tx2">
                    <a:lumMod val="75000"/>
                  </a:schemeClr>
                </a:solidFill>
              </a:rPr>
              <a:t>Злой </a:t>
            </a:r>
            <a:r>
              <a:rPr lang="ru-RU" b="1" dirty="0" err="1">
                <a:solidFill>
                  <a:schemeClr val="tx2">
                    <a:lumMod val="75000"/>
                  </a:schemeClr>
                </a:solidFill>
              </a:rPr>
              <a:t>Паyк</a:t>
            </a:r>
            <a:r>
              <a:rPr lang="ru-RU" b="1" dirty="0">
                <a:solidFill>
                  <a:schemeClr val="tx2">
                    <a:lumMod val="75000"/>
                  </a:schemeClr>
                </a:solidFill>
              </a:rPr>
              <a:t> не понимал</a:t>
            </a:r>
            <a:br>
              <a:rPr lang="ru-RU" b="1" dirty="0">
                <a:solidFill>
                  <a:schemeClr val="tx2">
                    <a:lumMod val="75000"/>
                  </a:schemeClr>
                </a:solidFill>
              </a:rPr>
            </a:br>
            <a:r>
              <a:rPr lang="ru-RU" b="1" dirty="0" smtClean="0">
                <a:solidFill>
                  <a:schemeClr val="tx2">
                    <a:lumMod val="75000"/>
                  </a:schemeClr>
                </a:solidFill>
              </a:rPr>
              <a:t>    Счастья </a:t>
            </a:r>
            <a:r>
              <a:rPr lang="ru-RU" b="1" dirty="0">
                <a:solidFill>
                  <a:schemeClr val="tx2">
                    <a:lumMod val="75000"/>
                  </a:schemeClr>
                </a:solidFill>
              </a:rPr>
              <a:t>и веселья</a:t>
            </a:r>
            <a:r>
              <a:rPr lang="ru-RU" b="1" dirty="0" smtClean="0">
                <a:solidFill>
                  <a:schemeClr val="tx2">
                    <a:lumMod val="75000"/>
                  </a:schemeClr>
                </a:solidFill>
              </a:rPr>
              <a:t>...</a:t>
            </a:r>
            <a:endParaRPr lang="ru-RU" b="1" dirty="0">
              <a:solidFill>
                <a:schemeClr val="tx2">
                  <a:lumMod val="75000"/>
                </a:schemeClr>
              </a:solidFill>
            </a:endParaRPr>
          </a:p>
        </p:txBody>
      </p:sp>
      <p:pic>
        <p:nvPicPr>
          <p:cNvPr id="10245" name="Picture 5" descr="C:\Users\User\Desktop\стрекоза\24599172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4289" y="3284984"/>
            <a:ext cx="1979712" cy="357083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User\Desktop\стрекоза\luntik02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852936"/>
            <a:ext cx="3456384" cy="400506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Users\User\Desktop\стрекоза\10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55" y="4957982"/>
            <a:ext cx="2364120" cy="20473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User\Desktop\стрекоза\10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4957982"/>
            <a:ext cx="2364120" cy="2047328"/>
          </a:xfrm>
          <a:prstGeom prst="rect">
            <a:avLst/>
          </a:prstGeom>
          <a:noFill/>
          <a:extLst>
            <a:ext uri="{909E8E84-426E-40DD-AFC4-6F175D3DCCD1}">
              <a14:hiddenFill xmlns:a14="http://schemas.microsoft.com/office/drawing/2010/main">
                <a:solidFill>
                  <a:srgbClr val="FFFFFF"/>
                </a:solidFill>
              </a14:hiddenFill>
            </a:ext>
          </a:extLst>
        </p:spPr>
      </p:pic>
      <p:pic>
        <p:nvPicPr>
          <p:cNvPr id="10255" name="Picture 15" descr="Клипарт"/>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95250"/>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265" name="Picture 25" descr="Анимация » Страница 24 » Анимированные картинки GIF. Коллекция ..."/>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61427" y="4611513"/>
            <a:ext cx="2510573" cy="2418211"/>
          </a:xfrm>
          <a:prstGeom prst="rect">
            <a:avLst/>
          </a:prstGeom>
          <a:noFill/>
          <a:extLst>
            <a:ext uri="{909E8E84-426E-40DD-AFC4-6F175D3DCCD1}">
              <a14:hiddenFill xmlns:a14="http://schemas.microsoft.com/office/drawing/2010/main">
                <a:solidFill>
                  <a:srgbClr val="FFFFFF"/>
                </a:solidFill>
              </a14:hiddenFill>
            </a:ext>
          </a:extLst>
        </p:spPr>
      </p:pic>
      <p:pic>
        <p:nvPicPr>
          <p:cNvPr id="10267" name="Picture 27" descr="Ты попрыгунья стрекоза (Тамара Томская) / Стихи.ру» — карточка ..."/>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1919" y="-132316"/>
            <a:ext cx="1764305" cy="1394784"/>
          </a:xfrm>
          <a:prstGeom prst="rect">
            <a:avLst/>
          </a:prstGeom>
          <a:noFill/>
          <a:extLst>
            <a:ext uri="{909E8E84-426E-40DD-AFC4-6F175D3DCCD1}">
              <a14:hiddenFill xmlns:a14="http://schemas.microsoft.com/office/drawing/2010/main">
                <a:solidFill>
                  <a:srgbClr val="FFFFFF"/>
                </a:solidFill>
              </a14:hiddenFill>
            </a:ext>
          </a:extLst>
        </p:spPr>
      </p:pic>
      <p:pic>
        <p:nvPicPr>
          <p:cNvPr id="10269" name="Picture 29" descr="Гифка паук черная вдова гиф картинка, скачать анимированный gif на ..."/>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44810" y="-38742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9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User\Desktop\стрекоза\открытка-анимация-лето-природа-бабочки.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650" y="0"/>
            <a:ext cx="9147596" cy="68606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User\Desktop\этикет\orig (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331052">
            <a:off x="1123175" y="52464"/>
            <a:ext cx="2997997" cy="2452906"/>
          </a:xfrm>
          <a:prstGeom prst="rect">
            <a:avLst/>
          </a:prstGeom>
          <a:noFill/>
          <a:extLst>
            <a:ext uri="{909E8E84-426E-40DD-AFC4-6F175D3DCCD1}">
              <a14:hiddenFill xmlns:a14="http://schemas.microsoft.com/office/drawing/2010/main">
                <a:solidFill>
                  <a:srgbClr val="FFFFFF"/>
                </a:solidFill>
              </a14:hiddenFill>
            </a:ext>
          </a:extLst>
        </p:spPr>
      </p:pic>
      <p:sp>
        <p:nvSpPr>
          <p:cNvPr id="2" name="Выноска-облако 1"/>
          <p:cNvSpPr/>
          <p:nvPr/>
        </p:nvSpPr>
        <p:spPr>
          <a:xfrm>
            <a:off x="4216025" y="116632"/>
            <a:ext cx="4752528" cy="3168352"/>
          </a:xfrm>
          <a:prstGeom prst="cloud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534212" y="962144"/>
            <a:ext cx="4104456" cy="1631216"/>
          </a:xfrm>
          <a:prstGeom prst="rect">
            <a:avLst/>
          </a:prstGeom>
          <a:noFill/>
          <a:ln>
            <a:noFill/>
          </a:ln>
        </p:spPr>
        <p:txBody>
          <a:bodyPr wrap="square" lIns="91440" tIns="45720" rIns="91440" bIns="45720">
            <a:spAutoFit/>
          </a:bodyPr>
          <a:lstStyle/>
          <a:p>
            <a:pPr algn="ctr"/>
            <a:r>
              <a:rPr lang="ru-RU" sz="2000" b="1" dirty="0">
                <a:ln w="18415" cmpd="sng">
                  <a:solidFill>
                    <a:srgbClr val="FFFFFF"/>
                  </a:solidFill>
                  <a:prstDash val="solid"/>
                </a:ln>
                <a:solidFill>
                  <a:schemeClr val="bg1"/>
                </a:solidFill>
                <a:effectLst>
                  <a:outerShdw blurRad="63500" dir="3600000" algn="tl" rotWithShape="0">
                    <a:srgbClr val="000000">
                      <a:alpha val="70000"/>
                    </a:srgbClr>
                  </a:outerShdw>
                </a:effectLst>
              </a:rPr>
              <a:t>Р</a:t>
            </a:r>
            <a:r>
              <a:rPr lang="ru-RU" sz="2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ебята, относитесь бережно к окружающему нас миру! Ведь в нём так много маленьких жителей, которых мы иногда не замечаем! Берегите природу! </a:t>
            </a:r>
            <a:endParaRPr lang="ru-RU" sz="2000" b="1" cap="none" spc="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5" name="Прямоугольник 4"/>
          <p:cNvSpPr/>
          <p:nvPr/>
        </p:nvSpPr>
        <p:spPr>
          <a:xfrm>
            <a:off x="4572002" y="5517232"/>
            <a:ext cx="4165949" cy="923330"/>
          </a:xfrm>
          <a:prstGeom prst="rect">
            <a:avLst/>
          </a:prstGeom>
          <a:noFill/>
        </p:spPr>
        <p:txBody>
          <a:bodyPr wrap="none" lIns="91440" tIns="45720" rIns="91440" bIns="45720">
            <a:prstTxWarp prst="textDoubleWave1">
              <a:avLst/>
            </a:prstTxWarp>
            <a:spAutoFit/>
          </a:bodyPr>
          <a:lstStyle/>
          <a:p>
            <a:pPr algn="ctr"/>
            <a:r>
              <a:rPr lang="ru-RU" sz="5400" b="1"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До свидания!</a:t>
            </a:r>
            <a:endParaRPr lang="ru-RU" sz="5400" b="1"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793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grpId="0" nodeType="afterEffect">
                                  <p:stCondLst>
                                    <p:cond delay="7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anim calcmode="lin" valueType="num">
                                      <p:cBhvr>
                                        <p:cTn id="21" dur="1500" fill="hold"/>
                                        <p:tgtEl>
                                          <p:spTgt spid="5"/>
                                        </p:tgtEl>
                                        <p:attrNameLst>
                                          <p:attrName>style.rotation</p:attrName>
                                        </p:attrNameLst>
                                      </p:cBhvr>
                                      <p:tavLst>
                                        <p:tav tm="0">
                                          <p:val>
                                            <p:fltVal val="90"/>
                                          </p:val>
                                        </p:tav>
                                        <p:tav tm="100000">
                                          <p:val>
                                            <p:fltVal val="0"/>
                                          </p:val>
                                        </p:tav>
                                      </p:tavLst>
                                    </p:anim>
                                    <p:animEffect transition="in" filter="fade">
                                      <p:cBhvr>
                                        <p:cTn id="2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стрекоза\шршгщшд.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90261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31640" y="1628800"/>
            <a:ext cx="6696744" cy="369332"/>
          </a:xfrm>
          <a:prstGeom prst="rect">
            <a:avLst/>
          </a:prstGeom>
        </p:spPr>
        <p:txBody>
          <a:bodyPr wrap="square">
            <a:spAutoFit/>
          </a:bodyPr>
          <a:lstStyle/>
          <a:p>
            <a:r>
              <a:rPr lang="ru-RU" b="1" u="sng" dirty="0">
                <a:solidFill>
                  <a:schemeClr val="accent1">
                    <a:lumMod val="75000"/>
                  </a:schemeClr>
                </a:solidFill>
              </a:rPr>
              <a:t>Цель</a:t>
            </a:r>
            <a:r>
              <a:rPr lang="ru-RU" b="1" dirty="0" smtClean="0">
                <a:solidFill>
                  <a:schemeClr val="accent1">
                    <a:lumMod val="75000"/>
                  </a:schemeClr>
                </a:solidFill>
              </a:rPr>
              <a:t>: расширение знаний</a:t>
            </a:r>
            <a:r>
              <a:rPr lang="ru-RU" b="1" dirty="0">
                <a:solidFill>
                  <a:schemeClr val="accent1">
                    <a:lumMod val="75000"/>
                  </a:schemeClr>
                </a:solidFill>
              </a:rPr>
              <a:t> </a:t>
            </a:r>
            <a:r>
              <a:rPr lang="ru-RU" b="1" smtClean="0">
                <a:solidFill>
                  <a:schemeClr val="accent1">
                    <a:lumMod val="75000"/>
                  </a:schemeClr>
                </a:solidFill>
              </a:rPr>
              <a:t>о насекомых и </a:t>
            </a:r>
            <a:r>
              <a:rPr lang="ru-RU" b="1" dirty="0">
                <a:solidFill>
                  <a:schemeClr val="accent1">
                    <a:lumMod val="75000"/>
                  </a:schemeClr>
                </a:solidFill>
              </a:rPr>
              <a:t>их</a:t>
            </a:r>
            <a:r>
              <a:rPr lang="ru-RU" b="1">
                <a:solidFill>
                  <a:schemeClr val="accent1">
                    <a:lumMod val="75000"/>
                  </a:schemeClr>
                </a:solidFill>
              </a:rPr>
              <a:t> </a:t>
            </a:r>
            <a:r>
              <a:rPr lang="ru-RU" b="1" smtClean="0">
                <a:solidFill>
                  <a:schemeClr val="accent1">
                    <a:lumMod val="75000"/>
                  </a:schemeClr>
                </a:solidFill>
              </a:rPr>
              <a:t>среде </a:t>
            </a:r>
            <a:r>
              <a:rPr lang="ru-RU" b="1" dirty="0">
                <a:solidFill>
                  <a:schemeClr val="accent1">
                    <a:lumMod val="75000"/>
                  </a:schemeClr>
                </a:solidFill>
              </a:rPr>
              <a:t>обитания. </a:t>
            </a:r>
          </a:p>
        </p:txBody>
      </p:sp>
      <p:sp>
        <p:nvSpPr>
          <p:cNvPr id="3" name="Прямоугольник 2"/>
          <p:cNvSpPr/>
          <p:nvPr/>
        </p:nvSpPr>
        <p:spPr>
          <a:xfrm>
            <a:off x="1547664" y="2132856"/>
            <a:ext cx="6120680" cy="2862322"/>
          </a:xfrm>
          <a:prstGeom prst="rect">
            <a:avLst/>
          </a:prstGeom>
        </p:spPr>
        <p:txBody>
          <a:bodyPr wrap="square">
            <a:spAutoFit/>
          </a:bodyPr>
          <a:lstStyle/>
          <a:p>
            <a:r>
              <a:rPr lang="ru-RU" b="1" dirty="0">
                <a:solidFill>
                  <a:schemeClr val="accent1">
                    <a:lumMod val="75000"/>
                  </a:schemeClr>
                </a:solidFill>
              </a:rPr>
              <a:t>Задачи</a:t>
            </a:r>
            <a:r>
              <a:rPr lang="ru-RU" b="1" dirty="0" smtClean="0">
                <a:solidFill>
                  <a:schemeClr val="accent1">
                    <a:lumMod val="75000"/>
                  </a:schemeClr>
                </a:solidFill>
              </a:rPr>
              <a:t>:</a:t>
            </a:r>
          </a:p>
          <a:p>
            <a:endParaRPr lang="ru-RU" b="1" dirty="0">
              <a:solidFill>
                <a:schemeClr val="accent1">
                  <a:lumMod val="75000"/>
                </a:schemeClr>
              </a:solidFill>
            </a:endParaRPr>
          </a:p>
          <a:p>
            <a:pPr marL="285750" indent="-285750">
              <a:buFontTx/>
              <a:buChar char="-"/>
            </a:pPr>
            <a:r>
              <a:rPr lang="ru-RU" b="1" dirty="0" smtClean="0">
                <a:solidFill>
                  <a:schemeClr val="accent1">
                    <a:lumMod val="75000"/>
                  </a:schemeClr>
                </a:solidFill>
              </a:rPr>
              <a:t>Рассказать </a:t>
            </a:r>
            <a:r>
              <a:rPr lang="ru-RU" b="1" dirty="0">
                <a:solidFill>
                  <a:schemeClr val="accent1">
                    <a:lumMod val="75000"/>
                  </a:schemeClr>
                </a:solidFill>
              </a:rPr>
              <a:t>детям о пользе насекомых и о вреде для человека </a:t>
            </a:r>
            <a:r>
              <a:rPr lang="ru-RU" b="1" dirty="0" smtClean="0">
                <a:solidFill>
                  <a:schemeClr val="accent1">
                    <a:lumMod val="75000"/>
                  </a:schemeClr>
                </a:solidFill>
              </a:rPr>
              <a:t> и природы.</a:t>
            </a:r>
          </a:p>
          <a:p>
            <a:pPr marL="285750" indent="-285750">
              <a:buFontTx/>
              <a:buChar char="-"/>
            </a:pPr>
            <a:endParaRPr lang="ru-RU" b="1" dirty="0">
              <a:solidFill>
                <a:schemeClr val="accent1">
                  <a:lumMod val="75000"/>
                </a:schemeClr>
              </a:solidFill>
            </a:endParaRPr>
          </a:p>
          <a:p>
            <a:pPr marL="285750" indent="-285750">
              <a:buFontTx/>
              <a:buChar char="-"/>
            </a:pPr>
            <a:r>
              <a:rPr lang="ru-RU" b="1" dirty="0">
                <a:solidFill>
                  <a:schemeClr val="accent1">
                    <a:lumMod val="75000"/>
                  </a:schemeClr>
                </a:solidFill>
              </a:rPr>
              <a:t>Показать взаимосвязь существования в природе разных сообществ</a:t>
            </a:r>
            <a:r>
              <a:rPr lang="ru-RU" b="1" dirty="0" smtClean="0">
                <a:solidFill>
                  <a:schemeClr val="accent1">
                    <a:lumMod val="75000"/>
                  </a:schemeClr>
                </a:solidFill>
              </a:rPr>
              <a:t>.</a:t>
            </a:r>
          </a:p>
          <a:p>
            <a:pPr marL="285750" indent="-285750">
              <a:buFontTx/>
              <a:buChar char="-"/>
            </a:pPr>
            <a:endParaRPr lang="ru-RU" b="1" dirty="0">
              <a:solidFill>
                <a:schemeClr val="accent1">
                  <a:lumMod val="75000"/>
                </a:schemeClr>
              </a:solidFill>
            </a:endParaRPr>
          </a:p>
          <a:p>
            <a:pPr marL="285750" indent="-285750">
              <a:buFontTx/>
              <a:buChar char="-"/>
            </a:pPr>
            <a:r>
              <a:rPr lang="ru-RU" b="1" dirty="0">
                <a:solidFill>
                  <a:schemeClr val="accent1">
                    <a:lumMod val="75000"/>
                  </a:schemeClr>
                </a:solidFill>
              </a:rPr>
              <a:t>Воспитывать интерес к окружающему миру, нашим меньшим братьям и бережное отношение к ним.</a:t>
            </a:r>
          </a:p>
        </p:txBody>
      </p:sp>
      <p:pic>
        <p:nvPicPr>
          <p:cNvPr id="5" name="Picture 3" descr="C:\Users\User\Desktop\стрекоза\detstvo-png-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869160"/>
            <a:ext cx="3816424" cy="197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512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descr="C:\Users\User\Desktop\этикет\orig (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2176"/>
            <a:ext cx="3129905" cy="256083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User\Desktop\стрекоза\unnamed (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009" y="3667125"/>
            <a:ext cx="4876800" cy="3190875"/>
          </a:xfrm>
          <a:prstGeom prst="rect">
            <a:avLst/>
          </a:prstGeom>
          <a:noFill/>
          <a:extLst>
            <a:ext uri="{909E8E84-426E-40DD-AFC4-6F175D3DCCD1}">
              <a14:hiddenFill xmlns:a14="http://schemas.microsoft.com/office/drawing/2010/main">
                <a:solidFill>
                  <a:srgbClr val="FFFFFF"/>
                </a:solidFill>
              </a14:hiddenFill>
            </a:ext>
          </a:extLst>
        </p:spPr>
      </p:pic>
      <p:sp>
        <p:nvSpPr>
          <p:cNvPr id="3" name="Выноска-облако 2"/>
          <p:cNvSpPr/>
          <p:nvPr/>
        </p:nvSpPr>
        <p:spPr>
          <a:xfrm>
            <a:off x="3237409" y="548680"/>
            <a:ext cx="5799087" cy="2520280"/>
          </a:xfrm>
          <a:prstGeom prst="cloudCallout">
            <a:avLst/>
          </a:prstGeom>
          <a:solidFill>
            <a:schemeClr val="bg1"/>
          </a:solidFill>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112616" y="951982"/>
            <a:ext cx="5760640" cy="1569660"/>
          </a:xfrm>
          <a:prstGeom prst="rect">
            <a:avLst/>
          </a:prstGeom>
          <a:noFill/>
        </p:spPr>
        <p:txBody>
          <a:bodyPr wrap="square" lIns="91440" tIns="45720" rIns="91440" bIns="45720">
            <a:spAutoFit/>
          </a:bodyPr>
          <a:lstStyle/>
          <a:p>
            <a:pPr algn="ctr"/>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Здравствуйте, ребята! Посмотрите какой красивый луг! </a:t>
            </a:r>
          </a:p>
          <a:p>
            <a:pPr algn="ct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А вы не хотите погулять по нему вместе со мной?</a:t>
            </a:r>
            <a:endPar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23820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C:\Users\User\Desktop\этикет\orig (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6674" y="548680"/>
            <a:ext cx="327520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Desktop\стрекоза\10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284984"/>
            <a:ext cx="4762500" cy="3692277"/>
          </a:xfrm>
          <a:prstGeom prst="rect">
            <a:avLst/>
          </a:prstGeom>
          <a:noFill/>
          <a:extLst>
            <a:ext uri="{909E8E84-426E-40DD-AFC4-6F175D3DCCD1}">
              <a14:hiddenFill xmlns:a14="http://schemas.microsoft.com/office/drawing/2010/main">
                <a:solidFill>
                  <a:srgbClr val="FFFFFF"/>
                </a:solidFill>
              </a14:hiddenFill>
            </a:ext>
          </a:extLst>
        </p:spPr>
      </p:pic>
      <p:sp>
        <p:nvSpPr>
          <p:cNvPr id="3" name="Выноска-облако 2"/>
          <p:cNvSpPr/>
          <p:nvPr/>
        </p:nvSpPr>
        <p:spPr>
          <a:xfrm>
            <a:off x="3491880" y="0"/>
            <a:ext cx="5649206" cy="3284984"/>
          </a:xfrm>
          <a:prstGeom prst="cloudCallout">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851919" y="332656"/>
            <a:ext cx="4968553" cy="2677656"/>
          </a:xfrm>
          <a:prstGeom prst="rect">
            <a:avLst/>
          </a:prstGeom>
          <a:noFill/>
        </p:spPr>
        <p:txBody>
          <a:bodyPr wrap="square" lIns="91440" tIns="45720" rIns="91440" bIns="45720">
            <a:spAutoFit/>
          </a:bodyPr>
          <a:lstStyle/>
          <a:p>
            <a:pPr algn="ctr"/>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Смотрите, как здес</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ь красиво! Сколько цветов!</a:t>
            </a: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А вы знаете, что главное назначение цветов- </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привлекать насекомых. На лугу их очень много.</a:t>
            </a:r>
          </a:p>
          <a:p>
            <a:pPr algn="ct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Ребята, </a:t>
            </a:r>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вы знаете этих</a:t>
            </a:r>
          </a:p>
          <a:p>
            <a:pPr algn="ctr"/>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насекомых?</a:t>
            </a:r>
            <a:endPar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051" name="Picture 3" descr="C:\Users\User\Desktop\стрекоза\u_8812f32dd50495861746c09393c521fe_800.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66987" y="3116495"/>
            <a:ext cx="4873724" cy="3249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7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стрекоза\Proshhay-nachalnaya-prevyu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5" y="-26742"/>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стрекоза\562a642b43acad720303cdeeee72c8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104347"/>
            <a:ext cx="3301716" cy="3301716"/>
          </a:xfrm>
          <a:prstGeom prst="rect">
            <a:avLst/>
          </a:prstGeom>
          <a:noFill/>
          <a:extLst>
            <a:ext uri="{909E8E84-426E-40DD-AFC4-6F175D3DCCD1}">
              <a14:hiddenFill xmlns:a14="http://schemas.microsoft.com/office/drawing/2010/main">
                <a:solidFill>
                  <a:srgbClr val="FFFFFF"/>
                </a:solidFill>
              </a14:hiddenFill>
            </a:ext>
          </a:extLst>
        </p:spPr>
      </p:pic>
      <p:sp>
        <p:nvSpPr>
          <p:cNvPr id="2" name="Выноска-облако 1"/>
          <p:cNvSpPr/>
          <p:nvPr/>
        </p:nvSpPr>
        <p:spPr>
          <a:xfrm>
            <a:off x="2771800" y="0"/>
            <a:ext cx="5544616" cy="2663654"/>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a:solidFill>
                  <a:schemeClr val="accent1">
                    <a:lumMod val="75000"/>
                  </a:schemeClr>
                </a:solidFill>
              </a:rPr>
              <a:t>Хоть они и </a:t>
            </a:r>
            <a:r>
              <a:rPr lang="ru-RU" sz="2800" b="1" i="1" dirty="0" smtClean="0">
                <a:solidFill>
                  <a:schemeClr val="accent1">
                    <a:lumMod val="75000"/>
                  </a:schemeClr>
                </a:solidFill>
              </a:rPr>
              <a:t>жалят больно</a:t>
            </a:r>
            <a:r>
              <a:rPr lang="ru-RU" sz="2800" b="1" i="1" dirty="0">
                <a:solidFill>
                  <a:schemeClr val="accent1">
                    <a:lumMod val="75000"/>
                  </a:schemeClr>
                </a:solidFill>
              </a:rPr>
              <a:t>,</a:t>
            </a:r>
            <a:endParaRPr lang="ru-RU" sz="2800" b="1" dirty="0">
              <a:solidFill>
                <a:schemeClr val="accent1">
                  <a:lumMod val="75000"/>
                </a:schemeClr>
              </a:solidFill>
            </a:endParaRPr>
          </a:p>
          <a:p>
            <a:pPr algn="ctr"/>
            <a:r>
              <a:rPr lang="ru-RU" sz="2800" b="1" i="1" dirty="0">
                <a:solidFill>
                  <a:schemeClr val="accent1">
                    <a:lumMod val="75000"/>
                  </a:schemeClr>
                </a:solidFill>
              </a:rPr>
              <a:t>Их работой </a:t>
            </a:r>
            <a:r>
              <a:rPr lang="ru-RU" sz="2800" b="1" i="1" dirty="0" smtClean="0">
                <a:solidFill>
                  <a:schemeClr val="accent1">
                    <a:lumMod val="75000"/>
                  </a:schemeClr>
                </a:solidFill>
              </a:rPr>
              <a:t>мы довольны.</a:t>
            </a:r>
          </a:p>
          <a:p>
            <a:pPr algn="ctr"/>
            <a:r>
              <a:rPr lang="ru-RU" sz="2800" b="1" i="1" dirty="0" smtClean="0">
                <a:solidFill>
                  <a:schemeClr val="accent1">
                    <a:lumMod val="75000"/>
                  </a:schemeClr>
                </a:solidFill>
              </a:rPr>
              <a:t>Кто же это? </a:t>
            </a:r>
            <a:endParaRPr lang="ru-RU" sz="2800" b="1" dirty="0">
              <a:solidFill>
                <a:schemeClr val="accent1">
                  <a:lumMod val="75000"/>
                </a:schemeClr>
              </a:solidFill>
            </a:endParaRPr>
          </a:p>
        </p:txBody>
      </p:sp>
      <p:sp>
        <p:nvSpPr>
          <p:cNvPr id="3" name="Горизонтальный свиток 2"/>
          <p:cNvSpPr/>
          <p:nvPr/>
        </p:nvSpPr>
        <p:spPr>
          <a:xfrm>
            <a:off x="1763688" y="2636912"/>
            <a:ext cx="6408712" cy="4077072"/>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339752" y="3244287"/>
            <a:ext cx="5688632" cy="2862322"/>
          </a:xfrm>
          <a:prstGeom prst="rect">
            <a:avLst/>
          </a:prstGeom>
        </p:spPr>
        <p:txBody>
          <a:bodyPr wrap="square">
            <a:spAutoFit/>
          </a:bodyPr>
          <a:lstStyle/>
          <a:p>
            <a:pPr algn="ctr"/>
            <a:r>
              <a:rPr lang="ru-RU" sz="2000" b="1" dirty="0">
                <a:solidFill>
                  <a:schemeClr val="tx2">
                    <a:lumMod val="75000"/>
                  </a:schemeClr>
                </a:solidFill>
              </a:rPr>
              <a:t>Пчёлы, осы и шмели- собирают нектар и цветочную пыльцу, опыляют растения, обеспечивая урожай семян. Пчелиные продукты: мёд, воск, прополис, пчелиный яд- это лекарства от болезней. Но надо помнить, что укус пчелы и , особенно, осы болезненны, а иногда и опасны, так как могут вызвать сильную аллергию. Поэтому надо быть очень осторожными при встрече с ними.</a:t>
            </a:r>
          </a:p>
        </p:txBody>
      </p:sp>
    </p:spTree>
    <p:extLst>
      <p:ext uri="{BB962C8B-B14F-4D97-AF65-F5344CB8AC3E}">
        <p14:creationId xmlns:p14="http://schemas.microsoft.com/office/powerpoint/2010/main" val="96148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4" fill="hold" nodeType="afterEffect">
                                  <p:stCondLst>
                                    <p:cond delay="500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1000" fill="hold"/>
                                        <p:tgtEl>
                                          <p:spTgt spid="3075"/>
                                        </p:tgtEl>
                                        <p:attrNameLst>
                                          <p:attrName>ppt_x</p:attrName>
                                        </p:attrNameLst>
                                      </p:cBhvr>
                                      <p:tavLst>
                                        <p:tav tm="0">
                                          <p:val>
                                            <p:strVal val="#ppt_x"/>
                                          </p:val>
                                        </p:tav>
                                        <p:tav tm="100000">
                                          <p:val>
                                            <p:strVal val="#ppt_x"/>
                                          </p:val>
                                        </p:tav>
                                      </p:tavLst>
                                    </p:anim>
                                    <p:anim calcmode="lin" valueType="num">
                                      <p:cBhvr additive="base">
                                        <p:cTn id="14" dur="1000" fill="hold"/>
                                        <p:tgtEl>
                                          <p:spTgt spid="3075"/>
                                        </p:tgtEl>
                                        <p:attrNameLst>
                                          <p:attrName>ppt_y</p:attrName>
                                        </p:attrNameLst>
                                      </p:cBhvr>
                                      <p:tavLst>
                                        <p:tav tm="0">
                                          <p:val>
                                            <p:strVal val="1+#ppt_h/2"/>
                                          </p:val>
                                        </p:tav>
                                        <p:tav tm="100000">
                                          <p:val>
                                            <p:strVal val="#ppt_y"/>
                                          </p:val>
                                        </p:tav>
                                      </p:tavLst>
                                    </p:anim>
                                  </p:childTnLst>
                                </p:cTn>
                              </p:par>
                            </p:childTnLst>
                          </p:cTn>
                        </p:par>
                        <p:par>
                          <p:cTn id="15" fill="hold">
                            <p:stCondLst>
                              <p:cond delay="8000"/>
                            </p:stCondLst>
                            <p:childTnLst>
                              <p:par>
                                <p:cTn id="16" presetID="42" presetClass="entr" presetSubtype="0" fill="hold" grpId="0" nodeType="afterEffect">
                                  <p:stCondLst>
                                    <p:cond delay="7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75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стрекоза\Proshhay-nachalnaya-prevyu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стрекоза\868c8acba846cc1514911ca9d05fbc4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484784"/>
            <a:ext cx="4762500" cy="4410075"/>
          </a:xfrm>
          <a:prstGeom prst="rect">
            <a:avLst/>
          </a:prstGeom>
          <a:noFill/>
          <a:extLst>
            <a:ext uri="{909E8E84-426E-40DD-AFC4-6F175D3DCCD1}">
              <a14:hiddenFill xmlns:a14="http://schemas.microsoft.com/office/drawing/2010/main">
                <a:solidFill>
                  <a:srgbClr val="FFFFFF"/>
                </a:solidFill>
              </a14:hiddenFill>
            </a:ext>
          </a:extLst>
        </p:spPr>
      </p:pic>
      <p:sp>
        <p:nvSpPr>
          <p:cNvPr id="2" name="Выноска-облако 1"/>
          <p:cNvSpPr/>
          <p:nvPr/>
        </p:nvSpPr>
        <p:spPr>
          <a:xfrm>
            <a:off x="1835696" y="260648"/>
            <a:ext cx="5040560" cy="2376264"/>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chemeClr val="tx2">
                    <a:lumMod val="75000"/>
                  </a:schemeClr>
                </a:solidFill>
              </a:rPr>
              <a:t>  Шевелились </a:t>
            </a:r>
            <a:r>
              <a:rPr lang="ru-RU" sz="2400" b="1" dirty="0">
                <a:solidFill>
                  <a:schemeClr val="tx2">
                    <a:lumMod val="75000"/>
                  </a:schemeClr>
                </a:solidFill>
              </a:rPr>
              <a:t>у цветка, </a:t>
            </a:r>
            <a:r>
              <a:rPr lang="ru-RU" sz="2400" b="1" dirty="0" smtClean="0">
                <a:solidFill>
                  <a:schemeClr val="tx2">
                    <a:lumMod val="75000"/>
                  </a:schemeClr>
                </a:solidFill>
              </a:rPr>
              <a:t>                                  </a:t>
            </a:r>
          </a:p>
          <a:p>
            <a:r>
              <a:rPr lang="ru-RU" sz="2400" b="1" dirty="0" smtClean="0">
                <a:solidFill>
                  <a:schemeClr val="tx2">
                    <a:lumMod val="75000"/>
                  </a:schemeClr>
                </a:solidFill>
              </a:rPr>
              <a:t>          все 4 лепестка.</a:t>
            </a:r>
            <a:endParaRPr lang="ru-RU" sz="2400" b="1" dirty="0">
              <a:solidFill>
                <a:schemeClr val="tx2">
                  <a:lumMod val="75000"/>
                </a:schemeClr>
              </a:solidFill>
            </a:endParaRPr>
          </a:p>
          <a:p>
            <a:r>
              <a:rPr lang="ru-RU" sz="2400" b="1" dirty="0">
                <a:solidFill>
                  <a:schemeClr val="tx2">
                    <a:lumMod val="75000"/>
                  </a:schemeClr>
                </a:solidFill>
              </a:rPr>
              <a:t>Я сорвать его хотел, он </a:t>
            </a:r>
            <a:r>
              <a:rPr lang="ru-RU" sz="2400" b="1" dirty="0" smtClean="0">
                <a:solidFill>
                  <a:schemeClr val="tx2">
                    <a:lumMod val="75000"/>
                  </a:schemeClr>
                </a:solidFill>
              </a:rPr>
              <a:t>   </a:t>
            </a:r>
          </a:p>
          <a:p>
            <a:r>
              <a:rPr lang="ru-RU" sz="2400" b="1" dirty="0" smtClean="0">
                <a:solidFill>
                  <a:schemeClr val="tx2">
                    <a:lumMod val="75000"/>
                  </a:schemeClr>
                </a:solidFill>
              </a:rPr>
              <a:t>      вспорхнул </a:t>
            </a:r>
            <a:r>
              <a:rPr lang="ru-RU" sz="2400" b="1" dirty="0">
                <a:solidFill>
                  <a:schemeClr val="tx2">
                    <a:lumMod val="75000"/>
                  </a:schemeClr>
                </a:solidFill>
              </a:rPr>
              <a:t>и </a:t>
            </a:r>
            <a:r>
              <a:rPr lang="ru-RU" sz="2400" b="1" dirty="0" smtClean="0">
                <a:solidFill>
                  <a:schemeClr val="tx2">
                    <a:lumMod val="75000"/>
                  </a:schemeClr>
                </a:solidFill>
              </a:rPr>
              <a:t>улетел.</a:t>
            </a:r>
            <a:endParaRPr lang="ru-RU" sz="2400" b="1" dirty="0">
              <a:solidFill>
                <a:schemeClr val="tx2">
                  <a:lumMod val="75000"/>
                </a:schemeClr>
              </a:solidFill>
            </a:endParaRPr>
          </a:p>
        </p:txBody>
      </p:sp>
      <p:sp>
        <p:nvSpPr>
          <p:cNvPr id="3" name="Горизонтальный свиток 2"/>
          <p:cNvSpPr/>
          <p:nvPr/>
        </p:nvSpPr>
        <p:spPr>
          <a:xfrm>
            <a:off x="683568" y="2996952"/>
            <a:ext cx="4104456" cy="360040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2">
                    <a:lumMod val="75000"/>
                  </a:schemeClr>
                </a:solidFill>
              </a:rPr>
              <a:t>Бабочки- самые красивые насекомые. Они являются украшением природы! Но и пользу природе они тоже приносят- бабочки опыляют растения!</a:t>
            </a:r>
          </a:p>
        </p:txBody>
      </p:sp>
    </p:spTree>
    <p:extLst>
      <p:ext uri="{BB962C8B-B14F-4D97-AF65-F5344CB8AC3E}">
        <p14:creationId xmlns:p14="http://schemas.microsoft.com/office/powerpoint/2010/main" val="393280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1000"/>
                                        <p:tgtEl>
                                          <p:spTgt spid="4099"/>
                                        </p:tgtEl>
                                      </p:cBhvr>
                                    </p:animEffect>
                                    <p:anim calcmode="lin" valueType="num">
                                      <p:cBhvr>
                                        <p:cTn id="14" dur="1000" fill="hold"/>
                                        <p:tgtEl>
                                          <p:spTgt spid="4099"/>
                                        </p:tgtEl>
                                        <p:attrNameLst>
                                          <p:attrName>ppt_x</p:attrName>
                                        </p:attrNameLst>
                                      </p:cBhvr>
                                      <p:tavLst>
                                        <p:tav tm="0">
                                          <p:val>
                                            <p:strVal val="#ppt_x"/>
                                          </p:val>
                                        </p:tav>
                                        <p:tav tm="100000">
                                          <p:val>
                                            <p:strVal val="#ppt_x"/>
                                          </p:val>
                                        </p:tav>
                                      </p:tavLst>
                                    </p:anim>
                                    <p:anim calcmode="lin" valueType="num">
                                      <p:cBhvr>
                                        <p:cTn id="15" dur="1000" fill="hold"/>
                                        <p:tgtEl>
                                          <p:spTgt spid="4099"/>
                                        </p:tgtEl>
                                        <p:attrNameLst>
                                          <p:attrName>ppt_y</p:attrName>
                                        </p:attrNameLst>
                                      </p:cBhvr>
                                      <p:tavLst>
                                        <p:tav tm="0">
                                          <p:val>
                                            <p:strVal val="#ppt_y+.1"/>
                                          </p:val>
                                        </p:tav>
                                        <p:tav tm="100000">
                                          <p:val>
                                            <p:strVal val="#ppt_y"/>
                                          </p:val>
                                        </p:tav>
                                      </p:tavLst>
                                    </p:anim>
                                  </p:childTnLst>
                                </p:cTn>
                              </p:par>
                            </p:childTnLst>
                          </p:cTn>
                        </p:par>
                        <p:par>
                          <p:cTn id="16" fill="hold">
                            <p:stCondLst>
                              <p:cond delay="7000"/>
                            </p:stCondLst>
                            <p:childTnLst>
                              <p:par>
                                <p:cTn id="17" presetID="42" presetClass="entr" presetSubtype="0" fill="hold" grpId="0"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стрекоза\Proshhay-nachalnaya-prevyu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3"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Смайлики картинки гиф анимации: Муравьи на листике скачать"/>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81865"/>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Муравейник бывшего 4-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3" y="2996952"/>
            <a:ext cx="4626087" cy="4062989"/>
          </a:xfrm>
          <a:prstGeom prst="rect">
            <a:avLst/>
          </a:prstGeom>
          <a:noFill/>
          <a:extLst>
            <a:ext uri="{909E8E84-426E-40DD-AFC4-6F175D3DCCD1}">
              <a14:hiddenFill xmlns:a14="http://schemas.microsoft.com/office/drawing/2010/main">
                <a:solidFill>
                  <a:srgbClr val="FFFFFF"/>
                </a:solidFill>
              </a14:hiddenFill>
            </a:ext>
          </a:extLst>
        </p:spPr>
      </p:pic>
      <p:sp>
        <p:nvSpPr>
          <p:cNvPr id="4" name="Выноска-облако 3"/>
          <p:cNvSpPr/>
          <p:nvPr/>
        </p:nvSpPr>
        <p:spPr>
          <a:xfrm>
            <a:off x="2699792" y="116632"/>
            <a:ext cx="4896544" cy="2160240"/>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2">
                    <a:lumMod val="75000"/>
                  </a:schemeClr>
                </a:solidFill>
              </a:rPr>
              <a:t>        Кто </a:t>
            </a:r>
            <a:r>
              <a:rPr lang="ru-RU" sz="2000" b="1" dirty="0">
                <a:solidFill>
                  <a:schemeClr val="tx2">
                    <a:lumMod val="75000"/>
                  </a:schemeClr>
                </a:solidFill>
              </a:rPr>
              <a:t>они? Откуда? Чьи?</a:t>
            </a:r>
          </a:p>
          <a:p>
            <a:r>
              <a:rPr lang="ru-RU" sz="2000" b="1" dirty="0" smtClean="0">
                <a:solidFill>
                  <a:schemeClr val="tx2">
                    <a:lumMod val="75000"/>
                  </a:schemeClr>
                </a:solidFill>
              </a:rPr>
              <a:t>      Льются </a:t>
            </a:r>
            <a:r>
              <a:rPr lang="ru-RU" sz="2000" b="1" dirty="0">
                <a:solidFill>
                  <a:schemeClr val="tx2">
                    <a:lumMod val="75000"/>
                  </a:schemeClr>
                </a:solidFill>
              </a:rPr>
              <a:t>черные ручьи.</a:t>
            </a:r>
          </a:p>
          <a:p>
            <a:r>
              <a:rPr lang="ru-RU" sz="2000" b="1" dirty="0" smtClean="0">
                <a:solidFill>
                  <a:schemeClr val="tx2">
                    <a:lumMod val="75000"/>
                  </a:schemeClr>
                </a:solidFill>
              </a:rPr>
              <a:t> Дружно </a:t>
            </a:r>
            <a:r>
              <a:rPr lang="ru-RU" sz="2000" b="1" dirty="0">
                <a:solidFill>
                  <a:schemeClr val="tx2">
                    <a:lumMod val="75000"/>
                  </a:schemeClr>
                </a:solidFill>
              </a:rPr>
              <a:t>маленькие точки,</a:t>
            </a:r>
          </a:p>
          <a:p>
            <a:r>
              <a:rPr lang="ru-RU" sz="2000" b="1" dirty="0" smtClean="0">
                <a:solidFill>
                  <a:schemeClr val="tx2">
                    <a:lumMod val="75000"/>
                  </a:schemeClr>
                </a:solidFill>
              </a:rPr>
              <a:t>  Строят </a:t>
            </a:r>
            <a:r>
              <a:rPr lang="ru-RU" sz="2000" b="1" dirty="0">
                <a:solidFill>
                  <a:schemeClr val="tx2">
                    <a:lumMod val="75000"/>
                  </a:schemeClr>
                </a:solidFill>
              </a:rPr>
              <a:t>дом себе на </a:t>
            </a:r>
            <a:r>
              <a:rPr lang="ru-RU" sz="2000" b="1" dirty="0" smtClean="0">
                <a:solidFill>
                  <a:schemeClr val="tx2">
                    <a:lumMod val="75000"/>
                  </a:schemeClr>
                </a:solidFill>
              </a:rPr>
              <a:t>кочке.</a:t>
            </a:r>
            <a:endParaRPr lang="ru-RU" dirty="0"/>
          </a:p>
        </p:txBody>
      </p:sp>
      <p:sp>
        <p:nvSpPr>
          <p:cNvPr id="5" name="Горизонтальный свиток 4"/>
          <p:cNvSpPr/>
          <p:nvPr/>
        </p:nvSpPr>
        <p:spPr>
          <a:xfrm>
            <a:off x="4788025" y="2276872"/>
            <a:ext cx="3960440" cy="4248472"/>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75000"/>
                  </a:schemeClr>
                </a:solidFill>
              </a:rPr>
              <a:t>Муравьи- друзья человека, так как спасают лес, уничтожая множество вредных насекомых. Например, муравьи едят гусениц, которые вредят деревьям, поедая их листву. Но если муравья тронуть, то, защищаясь, он больно обжигает, выделяя при этом  муравьиную кислоту.</a:t>
            </a:r>
          </a:p>
        </p:txBody>
      </p:sp>
    </p:spTree>
    <p:extLst>
      <p:ext uri="{BB962C8B-B14F-4D97-AF65-F5344CB8AC3E}">
        <p14:creationId xmlns:p14="http://schemas.microsoft.com/office/powerpoint/2010/main" val="285103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6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grpId="0" nodeType="afterEffect">
                                  <p:stCondLst>
                                    <p:cond delay="75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C:\Users\User\Desktop\стрекоза\mukha-animatsionnaya-kartinka-004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2448" y="-2102825"/>
            <a:ext cx="6887186" cy="68871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Москитные сетки - Eurivila Eurivila - žaliuzės, roletai, romanetės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54954" y="3364776"/>
            <a:ext cx="2143991" cy="2679989"/>
          </a:xfrm>
          <a:prstGeom prst="rect">
            <a:avLst/>
          </a:prstGeom>
          <a:noFill/>
          <a:extLst>
            <a:ext uri="{909E8E84-426E-40DD-AFC4-6F175D3DCCD1}">
              <a14:hiddenFill xmlns:a14="http://schemas.microsoft.com/office/drawing/2010/main">
                <a:solidFill>
                  <a:srgbClr val="FFFFFF"/>
                </a:solidFill>
              </a14:hiddenFill>
            </a:ext>
          </a:extLst>
        </p:spPr>
      </p:pic>
      <p:sp>
        <p:nvSpPr>
          <p:cNvPr id="2" name="Выноска-облако 1"/>
          <p:cNvSpPr/>
          <p:nvPr/>
        </p:nvSpPr>
        <p:spPr>
          <a:xfrm>
            <a:off x="2123728" y="116632"/>
            <a:ext cx="6264696" cy="1224136"/>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tx2">
                    <a:lumMod val="75000"/>
                  </a:schemeClr>
                </a:solidFill>
              </a:rPr>
              <a:t>Целый день летает, </a:t>
            </a:r>
            <a:r>
              <a:rPr lang="ru-RU" b="1" dirty="0" smtClean="0">
                <a:solidFill>
                  <a:schemeClr val="tx2">
                    <a:lumMod val="75000"/>
                  </a:schemeClr>
                </a:solidFill>
              </a:rPr>
              <a:t>всем  надоедает.</a:t>
            </a:r>
            <a:endParaRPr lang="ru-RU" b="1" dirty="0">
              <a:solidFill>
                <a:schemeClr val="tx2">
                  <a:lumMod val="75000"/>
                </a:schemeClr>
              </a:solidFill>
            </a:endParaRPr>
          </a:p>
          <a:p>
            <a:r>
              <a:rPr lang="ru-RU" b="1" dirty="0">
                <a:solidFill>
                  <a:schemeClr val="tx2">
                    <a:lumMod val="75000"/>
                  </a:schemeClr>
                </a:solidFill>
              </a:rPr>
              <a:t>Ночь настанет, тогда перестанет. </a:t>
            </a:r>
          </a:p>
        </p:txBody>
      </p:sp>
      <p:sp>
        <p:nvSpPr>
          <p:cNvPr id="3" name="Выноска-облако 2"/>
          <p:cNvSpPr/>
          <p:nvPr/>
        </p:nvSpPr>
        <p:spPr>
          <a:xfrm>
            <a:off x="5018482" y="1489452"/>
            <a:ext cx="4104456" cy="1916058"/>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2">
                  <a:lumMod val="75000"/>
                </a:schemeClr>
              </a:solidFill>
            </a:endParaRPr>
          </a:p>
          <a:p>
            <a:pPr algn="ctr"/>
            <a:r>
              <a:rPr lang="ru-RU" b="1" dirty="0">
                <a:solidFill>
                  <a:schemeClr val="tx2">
                    <a:lumMod val="75000"/>
                  </a:schemeClr>
                </a:solidFill>
              </a:rPr>
              <a:t>Летит, пищит,</a:t>
            </a:r>
          </a:p>
          <a:p>
            <a:pPr algn="ctr"/>
            <a:r>
              <a:rPr lang="ru-RU" b="1" dirty="0">
                <a:solidFill>
                  <a:schemeClr val="tx2">
                    <a:lumMod val="75000"/>
                  </a:schemeClr>
                </a:solidFill>
              </a:rPr>
              <a:t>Ножки длинные тащит,</a:t>
            </a:r>
          </a:p>
          <a:p>
            <a:pPr algn="ctr"/>
            <a:r>
              <a:rPr lang="ru-RU" b="1" dirty="0">
                <a:solidFill>
                  <a:schemeClr val="tx2">
                    <a:lumMod val="75000"/>
                  </a:schemeClr>
                </a:solidFill>
              </a:rPr>
              <a:t>Случай не упустит:</a:t>
            </a:r>
          </a:p>
          <a:p>
            <a:pPr algn="ctr"/>
            <a:r>
              <a:rPr lang="ru-RU" b="1" dirty="0">
                <a:solidFill>
                  <a:schemeClr val="tx2">
                    <a:lumMod val="75000"/>
                  </a:schemeClr>
                </a:solidFill>
              </a:rPr>
              <a:t>Сядет и </a:t>
            </a:r>
            <a:r>
              <a:rPr lang="ru-RU" b="1" dirty="0" smtClean="0">
                <a:solidFill>
                  <a:schemeClr val="tx2">
                    <a:lumMod val="75000"/>
                  </a:schemeClr>
                </a:solidFill>
              </a:rPr>
              <a:t>укусит.</a:t>
            </a:r>
            <a:endParaRPr lang="ru-RU" dirty="0"/>
          </a:p>
        </p:txBody>
      </p:sp>
      <p:sp>
        <p:nvSpPr>
          <p:cNvPr id="4" name="Горизонтальный свиток 3"/>
          <p:cNvSpPr/>
          <p:nvPr/>
        </p:nvSpPr>
        <p:spPr>
          <a:xfrm>
            <a:off x="467544" y="2780928"/>
            <a:ext cx="4550938" cy="3672408"/>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75000"/>
                  </a:schemeClr>
                </a:solidFill>
              </a:rPr>
              <a:t>Мухи и комары – очень надоедливые насекомые. Они не только кусают людей, но  и многие из них переносят на своих лапках и хоботках возбудителей болезней- микробов. Они садятся на продукты, оставляют следы на стенах, на окнах, загрязняют пищу, занося в неё заразу.  </a:t>
            </a:r>
          </a:p>
        </p:txBody>
      </p:sp>
    </p:spTree>
    <p:extLst>
      <p:ext uri="{BB962C8B-B14F-4D97-AF65-F5344CB8AC3E}">
        <p14:creationId xmlns:p14="http://schemas.microsoft.com/office/powerpoint/2010/main" val="15746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600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1000"/>
                                        <p:tgtEl>
                                          <p:spTgt spid="6148"/>
                                        </p:tgtEl>
                                      </p:cBhvr>
                                    </p:animEffect>
                                    <p:anim calcmode="lin" valueType="num">
                                      <p:cBhvr>
                                        <p:cTn id="14" dur="1000" fill="hold"/>
                                        <p:tgtEl>
                                          <p:spTgt spid="6148"/>
                                        </p:tgtEl>
                                        <p:attrNameLst>
                                          <p:attrName>ppt_x</p:attrName>
                                        </p:attrNameLst>
                                      </p:cBhvr>
                                      <p:tavLst>
                                        <p:tav tm="0">
                                          <p:val>
                                            <p:strVal val="#ppt_x"/>
                                          </p:val>
                                        </p:tav>
                                        <p:tav tm="100000">
                                          <p:val>
                                            <p:strVal val="#ppt_x"/>
                                          </p:val>
                                        </p:tav>
                                      </p:tavLst>
                                    </p:anim>
                                    <p:anim calcmode="lin" valueType="num">
                                      <p:cBhvr>
                                        <p:cTn id="15" dur="1000" fill="hold"/>
                                        <p:tgtEl>
                                          <p:spTgt spid="6148"/>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grpId="0" nodeType="afterEffect">
                                  <p:stCondLst>
                                    <p:cond delay="1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0750"/>
                            </p:stCondLst>
                            <p:childTnLst>
                              <p:par>
                                <p:cTn id="23" presetID="42" presetClass="entr" presetSubtype="0" fill="hold" nodeType="afterEffect">
                                  <p:stCondLst>
                                    <p:cond delay="6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775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C:\Users\User\Desktop\стрекоза\божья коровка.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96752"/>
            <a:ext cx="4752528"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Выноска-облако 1"/>
          <p:cNvSpPr/>
          <p:nvPr/>
        </p:nvSpPr>
        <p:spPr>
          <a:xfrm>
            <a:off x="3059832" y="0"/>
            <a:ext cx="5904656" cy="2592288"/>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endParaRPr lang="ru-RU" b="1" dirty="0">
              <a:solidFill>
                <a:schemeClr val="tx2">
                  <a:lumMod val="75000"/>
                </a:schemeClr>
              </a:solidFill>
            </a:endParaRPr>
          </a:p>
          <a:p>
            <a:pPr algn="ctr"/>
            <a:r>
              <a:rPr lang="ru-RU" b="1" i="1" dirty="0" smtClean="0">
                <a:solidFill>
                  <a:schemeClr val="tx2">
                    <a:lumMod val="75000"/>
                  </a:schemeClr>
                </a:solidFill>
              </a:rPr>
              <a:t>   Точка</a:t>
            </a:r>
            <a:r>
              <a:rPr lang="ru-RU" b="1" i="1" dirty="0">
                <a:solidFill>
                  <a:schemeClr val="tx2">
                    <a:lumMod val="75000"/>
                  </a:schemeClr>
                </a:solidFill>
              </a:rPr>
              <a:t>, точка, два крючочка – </a:t>
            </a:r>
            <a:r>
              <a:rPr lang="ru-RU" b="1" i="1" dirty="0" smtClean="0">
                <a:solidFill>
                  <a:schemeClr val="tx2">
                    <a:lumMod val="75000"/>
                  </a:schemeClr>
                </a:solidFill>
              </a:rPr>
              <a:t>      </a:t>
            </a:r>
          </a:p>
          <a:p>
            <a:pPr algn="ctr"/>
            <a:r>
              <a:rPr lang="ru-RU" b="1" i="1" dirty="0" smtClean="0">
                <a:solidFill>
                  <a:schemeClr val="tx2">
                    <a:lumMod val="75000"/>
                  </a:schemeClr>
                </a:solidFill>
              </a:rPr>
              <a:t>            это </a:t>
            </a:r>
            <a:r>
              <a:rPr lang="ru-RU" b="1" i="1" dirty="0">
                <a:solidFill>
                  <a:schemeClr val="tx2">
                    <a:lumMod val="75000"/>
                  </a:schemeClr>
                </a:solidFill>
              </a:rPr>
              <a:t>лапки у жука, </a:t>
            </a:r>
            <a:endParaRPr lang="ru-RU" b="1" dirty="0">
              <a:solidFill>
                <a:schemeClr val="tx2">
                  <a:lumMod val="75000"/>
                </a:schemeClr>
              </a:solidFill>
            </a:endParaRPr>
          </a:p>
          <a:p>
            <a:pPr algn="ctr"/>
            <a:r>
              <a:rPr lang="ru-RU" b="1" i="1" dirty="0">
                <a:solidFill>
                  <a:schemeClr val="tx2">
                    <a:lumMod val="75000"/>
                  </a:schemeClr>
                </a:solidFill>
              </a:rPr>
              <a:t>два блестящих лепесточка раздвигаются слегка, </a:t>
            </a:r>
            <a:br>
              <a:rPr lang="ru-RU" b="1" i="1" dirty="0">
                <a:solidFill>
                  <a:schemeClr val="tx2">
                    <a:lumMod val="75000"/>
                  </a:schemeClr>
                </a:solidFill>
              </a:rPr>
            </a:br>
            <a:r>
              <a:rPr lang="ru-RU" b="1" i="1" dirty="0">
                <a:solidFill>
                  <a:schemeClr val="tx2">
                    <a:lumMod val="75000"/>
                  </a:schemeClr>
                </a:solidFill>
              </a:rPr>
              <a:t>справа точка, слева – точка, в черных крапинках бока</a:t>
            </a:r>
            <a:r>
              <a:rPr lang="ru-RU" b="1" dirty="0">
                <a:solidFill>
                  <a:schemeClr val="tx2">
                    <a:lumMod val="75000"/>
                  </a:schemeClr>
                </a:solidFill>
              </a:rPr>
              <a:t>.</a:t>
            </a:r>
          </a:p>
        </p:txBody>
      </p:sp>
      <p:sp>
        <p:nvSpPr>
          <p:cNvPr id="3" name="Горизонтальный свиток 2"/>
          <p:cNvSpPr/>
          <p:nvPr/>
        </p:nvSpPr>
        <p:spPr>
          <a:xfrm>
            <a:off x="323528" y="2780928"/>
            <a:ext cx="4248472" cy="388843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 </a:t>
            </a:r>
          </a:p>
          <a:p>
            <a:pPr algn="ctr"/>
            <a:r>
              <a:rPr lang="ru-RU" sz="2000" b="1" dirty="0">
                <a:solidFill>
                  <a:schemeClr val="tx2">
                    <a:lumMod val="75000"/>
                  </a:schemeClr>
                </a:solidFill>
              </a:rPr>
              <a:t>Божья коровка- является маленьким санитаром, </a:t>
            </a:r>
            <a:r>
              <a:rPr lang="ru-RU" sz="2000" b="1" dirty="0" smtClean="0">
                <a:solidFill>
                  <a:schemeClr val="tx2">
                    <a:lumMod val="75000"/>
                  </a:schemeClr>
                </a:solidFill>
              </a:rPr>
              <a:t>она </a:t>
            </a:r>
            <a:r>
              <a:rPr lang="ru-RU" sz="2000" b="1" dirty="0">
                <a:solidFill>
                  <a:schemeClr val="tx2">
                    <a:lumMod val="75000"/>
                  </a:schemeClr>
                </a:solidFill>
              </a:rPr>
              <a:t>спасает от гибели сады и огороды, поедая более мелкое насекомое- тлю, которая губит растения, </a:t>
            </a:r>
            <a:r>
              <a:rPr lang="ru-RU" sz="2000" b="1" dirty="0" smtClean="0">
                <a:solidFill>
                  <a:schemeClr val="tx2">
                    <a:lumMod val="75000"/>
                  </a:schemeClr>
                </a:solidFill>
              </a:rPr>
              <a:t>съедая </a:t>
            </a:r>
            <a:r>
              <a:rPr lang="ru-RU" sz="2000" b="1" dirty="0">
                <a:solidFill>
                  <a:schemeClr val="tx2">
                    <a:lumMod val="75000"/>
                  </a:schemeClr>
                </a:solidFill>
              </a:rPr>
              <a:t>их.</a:t>
            </a:r>
          </a:p>
        </p:txBody>
      </p:sp>
    </p:spTree>
    <p:extLst>
      <p:ext uri="{BB962C8B-B14F-4D97-AF65-F5344CB8AC3E}">
        <p14:creationId xmlns:p14="http://schemas.microsoft.com/office/powerpoint/2010/main" val="165346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1000"/>
                                        <p:tgtEl>
                                          <p:spTgt spid="7172"/>
                                        </p:tgtEl>
                                      </p:cBhvr>
                                    </p:animEffect>
                                    <p:anim calcmode="lin" valueType="num">
                                      <p:cBhvr>
                                        <p:cTn id="14" dur="1000" fill="hold"/>
                                        <p:tgtEl>
                                          <p:spTgt spid="7172"/>
                                        </p:tgtEl>
                                        <p:attrNameLst>
                                          <p:attrName>ppt_x</p:attrName>
                                        </p:attrNameLst>
                                      </p:cBhvr>
                                      <p:tavLst>
                                        <p:tav tm="0">
                                          <p:val>
                                            <p:strVal val="#ppt_x"/>
                                          </p:val>
                                        </p:tav>
                                        <p:tav tm="100000">
                                          <p:val>
                                            <p:strVal val="#ppt_x"/>
                                          </p:val>
                                        </p:tav>
                                      </p:tavLst>
                                    </p:anim>
                                    <p:anim calcmode="lin" valueType="num">
                                      <p:cBhvr>
                                        <p:cTn id="15" dur="1000" fill="hold"/>
                                        <p:tgtEl>
                                          <p:spTgt spid="7172"/>
                                        </p:tgtEl>
                                        <p:attrNameLst>
                                          <p:attrName>ppt_y</p:attrName>
                                        </p:attrNameLst>
                                      </p:cBhvr>
                                      <p:tavLst>
                                        <p:tav tm="0">
                                          <p:val>
                                            <p:strVal val="#ppt_y+.1"/>
                                          </p:val>
                                        </p:tav>
                                        <p:tav tm="100000">
                                          <p:val>
                                            <p:strVal val="#ppt_y"/>
                                          </p:val>
                                        </p:tav>
                                      </p:tavLst>
                                    </p:anim>
                                  </p:childTnLst>
                                </p:cTn>
                              </p:par>
                            </p:childTnLst>
                          </p:cTn>
                        </p:par>
                        <p:par>
                          <p:cTn id="16" fill="hold">
                            <p:stCondLst>
                              <p:cond delay="12000"/>
                            </p:stCondLst>
                            <p:childTnLst>
                              <p:par>
                                <p:cTn id="17" presetID="42" presetClass="entr" presetSubtype="0" fill="hold" grpId="0"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628</Words>
  <Application>Microsoft Office PowerPoint</Application>
  <PresentationFormat>Экран (4:3)</PresentationFormat>
  <Paragraphs>85</Paragraphs>
  <Slides>16</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1</cp:lastModifiedBy>
  <cp:revision>35</cp:revision>
  <dcterms:created xsi:type="dcterms:W3CDTF">2020-05-17T05:21:15Z</dcterms:created>
  <dcterms:modified xsi:type="dcterms:W3CDTF">2020-05-22T09:54:23Z</dcterms:modified>
</cp:coreProperties>
</file>