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6" r:id="rId4"/>
    <p:sldId id="257" r:id="rId5"/>
    <p:sldId id="258" r:id="rId6"/>
    <p:sldId id="260" r:id="rId7"/>
    <p:sldId id="262" r:id="rId8"/>
    <p:sldId id="259" r:id="rId9"/>
    <p:sldId id="261" r:id="rId10"/>
    <p:sldId id="263" r:id="rId11"/>
    <p:sldId id="264" r:id="rId12"/>
    <p:sldId id="265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8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8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433F-B6B5-4DE8-AD9C-5727912C4ED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8B8F-8B86-4E24-95C0-CDE80EC74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42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433F-B6B5-4DE8-AD9C-5727912C4ED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8B8F-8B86-4E24-95C0-CDE80EC74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37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433F-B6B5-4DE8-AD9C-5727912C4ED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8B8F-8B86-4E24-95C0-CDE80EC74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10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433F-B6B5-4DE8-AD9C-5727912C4ED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8B8F-8B86-4E24-95C0-CDE80EC74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0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433F-B6B5-4DE8-AD9C-5727912C4ED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8B8F-8B86-4E24-95C0-CDE80EC74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21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433F-B6B5-4DE8-AD9C-5727912C4ED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8B8F-8B86-4E24-95C0-CDE80EC74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63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433F-B6B5-4DE8-AD9C-5727912C4ED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8B8F-8B86-4E24-95C0-CDE80EC74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08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433F-B6B5-4DE8-AD9C-5727912C4ED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8B8F-8B86-4E24-95C0-CDE80EC74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55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433F-B6B5-4DE8-AD9C-5727912C4ED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8B8F-8B86-4E24-95C0-CDE80EC74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09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433F-B6B5-4DE8-AD9C-5727912C4ED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8B8F-8B86-4E24-95C0-CDE80EC74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10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433F-B6B5-4DE8-AD9C-5727912C4ED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8B8F-8B86-4E24-95C0-CDE80EC74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11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433F-B6B5-4DE8-AD9C-5727912C4ED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28B8F-8B86-4E24-95C0-CDE80EC74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30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microsoft.com/office/2007/relationships/hdphoto" Target="../media/hdphoto4.wdp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 162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4525963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1"/>
              </a:contourClr>
            </a:sp3d>
          </a:bodyPr>
          <a:lstStyle/>
          <a:p>
            <a:pPr marL="0" indent="0" algn="ctr">
              <a:buNone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«Семейный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этикет для детей 4-5 лет»</a:t>
            </a: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Тверь 2020 г.</a:t>
            </a:r>
            <a:endParaRPr lang="ru-RU" sz="16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4869160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средней группы «Буратино»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Бойкова О.И.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86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Ответы 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9. Употреблять вежливые слова: «спасибо», «пожалуйста», «прости», «доброе утро», «спокойной ночи», «приятного аппетита».</a:t>
            </a:r>
          </a:p>
          <a:p>
            <a:pPr marL="0" indent="0">
              <a:buNone/>
            </a:pPr>
            <a:r>
              <a:rPr lang="ru-RU" dirty="0" smtClean="0"/>
              <a:t>10. Соблюдать чистоту и опрятность внешнего вида. Неприлично наводить порядок в чужих вещах, проверять карманы, личные письма, дневники. Входя в чужую комнату, следует постучать. </a:t>
            </a:r>
          </a:p>
          <a:p>
            <a:pPr marL="0" indent="0">
              <a:buNone/>
            </a:pPr>
            <a:r>
              <a:rPr lang="ru-RU" dirty="0" smtClean="0"/>
              <a:t>11. Делать в праздник подарки всем родным.</a:t>
            </a:r>
            <a:endParaRPr lang="ru-RU" dirty="0"/>
          </a:p>
        </p:txBody>
      </p:sp>
      <p:sp>
        <p:nvSpPr>
          <p:cNvPr id="4" name="Стрелка вниз 3">
            <a:hlinkClick r:id="rId2" action="ppaction://hlinksldjump"/>
          </p:cNvPr>
          <p:cNvSpPr/>
          <p:nvPr/>
        </p:nvSpPr>
        <p:spPr>
          <a:xfrm>
            <a:off x="8172400" y="5877272"/>
            <a:ext cx="576064" cy="7200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4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237" y="23576"/>
            <a:ext cx="5184576" cy="68595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632" y="-89687"/>
            <a:ext cx="1170833" cy="7037376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  <a:scene3d>
              <a:camera prst="isometricOffAxis2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Загадки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054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" b="96275" l="4500" r="94625">
                        <a14:foregroundMark x1="72625" y1="3431" x2="77500" y2="12059"/>
                        <a14:foregroundMark x1="91375" y1="31275" x2="90250" y2="508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02532">
            <a:off x="469855" y="3795181"/>
            <a:ext cx="2518762" cy="321142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3" b="96275" l="4500" r="94625">
                        <a14:foregroundMark x1="72625" y1="3431" x2="77500" y2="12059"/>
                        <a14:foregroundMark x1="91375" y1="31275" x2="90250" y2="508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77849" flipV="1">
            <a:off x="5365294" y="334069"/>
            <a:ext cx="2518762" cy="32114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296528" y="404664"/>
            <a:ext cx="1164278" cy="23042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2950534">
            <a:off x="4654879" y="712672"/>
            <a:ext cx="1110609" cy="25079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4621388">
            <a:off x="5250102" y="1500729"/>
            <a:ext cx="1163455" cy="27642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6511838">
            <a:off x="5023285" y="2765529"/>
            <a:ext cx="1113421" cy="23610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19698673">
            <a:off x="4364739" y="3625033"/>
            <a:ext cx="1285550" cy="25650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263922" y="3980414"/>
            <a:ext cx="1196883" cy="24009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rot="1606531">
            <a:off x="2321384" y="3608734"/>
            <a:ext cx="1170377" cy="23467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rot="4458109">
            <a:off x="1566235" y="2647983"/>
            <a:ext cx="1184412" cy="23491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rot="17972981">
            <a:off x="1598430" y="1437167"/>
            <a:ext cx="1151798" cy="22776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rot="19934682">
            <a:off x="2315036" y="658340"/>
            <a:ext cx="1156297" cy="22980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263923" y="3068961"/>
            <a:ext cx="1247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Викторина 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181752" y="1068683"/>
            <a:ext cx="13612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Зачем в семье соблюдать этикет?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835059" y="2593095"/>
            <a:ext cx="2048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Как ты обращаешься к старшим в семье?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4379511" y="4226763"/>
            <a:ext cx="1246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Можно ли делать уборку в чужих вещах?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40479" y="4307406"/>
            <a:ext cx="15911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Что надо сказать, когда выходишь из дома?</a:t>
            </a:r>
            <a:endParaRPr lang="ru-RU" sz="1400" dirty="0"/>
          </a:p>
        </p:txBody>
      </p:sp>
      <p:sp>
        <p:nvSpPr>
          <p:cNvPr id="8" name="Овал 7"/>
          <p:cNvSpPr/>
          <p:nvPr/>
        </p:nvSpPr>
        <p:spPr>
          <a:xfrm>
            <a:off x="3214966" y="2547590"/>
            <a:ext cx="1429041" cy="14574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250387" y="1966644"/>
            <a:ext cx="16561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Можно ли вмешиваться в разговор старших?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250387" y="3646579"/>
            <a:ext cx="1736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Что такое этикет?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3185909" y="3093398"/>
            <a:ext cx="152410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Викторина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60806" y="1406464"/>
            <a:ext cx="15904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Какие слова приветствия ты говоришь близким тебе людям?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2428184" y="1162450"/>
            <a:ext cx="9567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Какая должна быть одежда дома?</a:t>
            </a:r>
            <a:endParaRPr lang="ru-RU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4803362" y="3478588"/>
            <a:ext cx="1646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Как нужно разговаривать со своими родными?</a:t>
            </a:r>
            <a:endParaRPr lang="ru-RU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3324249" y="5030858"/>
            <a:ext cx="1210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Какие обязанности по дому у тебя есть?</a:t>
            </a:r>
            <a:endParaRPr lang="ru-RU" sz="1400" dirty="0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50" b="90000" l="100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864879"/>
            <a:ext cx="2145797" cy="214579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50" b="90000" l="100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383">
            <a:off x="-30538" y="89551"/>
            <a:ext cx="2145797" cy="214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1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Соотнеси вежливые слова с картинкой.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844824"/>
            <a:ext cx="2448272" cy="203703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085" y="1844824"/>
            <a:ext cx="2688299" cy="2016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483" y="4149079"/>
            <a:ext cx="2481152" cy="23736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81127"/>
            <a:ext cx="2934718" cy="20061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556" y1="6772" x2="16444" y2="20542"/>
                        <a14:foregroundMark x1="71333" y1="8126" x2="80889" y2="17833"/>
                        <a14:foregroundMark x1="66000" y1="19187" x2="63556" y2="14447"/>
                        <a14:foregroundMark x1="35111" y1="20993" x2="35556" y2="13995"/>
                        <a14:foregroundMark x1="17333" y1="83747" x2="32667" y2="91648"/>
                        <a14:foregroundMark x1="75111" y1="84199" x2="66444" y2="96163"/>
                        <a14:foregroundMark x1="90000" y1="85553" x2="81778" y2="97968"/>
                        <a14:foregroundMark x1="63556" y1="96163" x2="69556" y2="96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774" y="4549544"/>
            <a:ext cx="2032531" cy="20009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72200" y="1628800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Привет!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Спасибо!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Приятного аппетита!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Спокойной ночи!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Здравствуйте!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Пожалуйста!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884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«Хорошо или плохо»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827584" y="1556792"/>
            <a:ext cx="2016224" cy="1872208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5652120" y="1556792"/>
            <a:ext cx="2016224" cy="1872208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27584" y="3717032"/>
            <a:ext cx="59766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Помогать маме убираться в доме.</a:t>
            </a:r>
          </a:p>
          <a:p>
            <a:r>
              <a:rPr lang="ru-RU" dirty="0" smtClean="0"/>
              <a:t>Кричать на старших родственников.</a:t>
            </a:r>
          </a:p>
          <a:p>
            <a:r>
              <a:rPr lang="ru-RU" dirty="0" smtClean="0"/>
              <a:t>Говорить «здравствуйте!» при встрече со старшими.</a:t>
            </a:r>
          </a:p>
          <a:p>
            <a:r>
              <a:rPr lang="ru-RU" dirty="0" smtClean="0"/>
              <a:t>Помогать бабушке надеть пальто.</a:t>
            </a:r>
          </a:p>
          <a:p>
            <a:r>
              <a:rPr lang="ru-RU" dirty="0" smtClean="0"/>
              <a:t>Придержать дверь маме с тяжелыми сумками.</a:t>
            </a:r>
          </a:p>
          <a:p>
            <a:r>
              <a:rPr lang="ru-RU" dirty="0" smtClean="0"/>
              <a:t>Сказать «приятного аппетита» старшему брату.</a:t>
            </a:r>
          </a:p>
          <a:p>
            <a:r>
              <a:rPr lang="ru-RU" dirty="0" smtClean="0"/>
              <a:t>Ябедничать маме на сестру.</a:t>
            </a:r>
          </a:p>
          <a:p>
            <a:r>
              <a:rPr lang="ru-RU" dirty="0" smtClean="0"/>
              <a:t>Наводить порядок в чужих вещах.</a:t>
            </a:r>
          </a:p>
          <a:p>
            <a:r>
              <a:rPr lang="ru-RU" dirty="0" smtClean="0"/>
              <a:t>Входить в комнату к папе, не постучав перед этим.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23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36289" y="1628800"/>
            <a:ext cx="7035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996952"/>
            <a:ext cx="4135591" cy="333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1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u="sng" dirty="0" smtClean="0"/>
              <a:t>Цель:</a:t>
            </a:r>
            <a:r>
              <a:rPr lang="ru-RU" u="sng" dirty="0" smtClean="0"/>
              <a:t> </a:t>
            </a:r>
            <a:endParaRPr lang="ru-RU" u="sng" dirty="0" smtClean="0"/>
          </a:p>
          <a:p>
            <a:pPr marL="0" indent="0">
              <a:buNone/>
            </a:pPr>
            <a:r>
              <a:rPr lang="ru-RU" sz="1800" dirty="0" smtClean="0"/>
              <a:t>Формирование </a:t>
            </a:r>
            <a:r>
              <a:rPr lang="ru-RU" sz="1800" dirty="0" smtClean="0"/>
              <a:t>элементарных общепринятых норм </a:t>
            </a:r>
            <a:r>
              <a:rPr lang="ru-RU" sz="1800" dirty="0" smtClean="0"/>
              <a:t>и </a:t>
            </a:r>
            <a:r>
              <a:rPr lang="ru-RU" sz="1800" dirty="0" smtClean="0"/>
              <a:t>правил </a:t>
            </a:r>
            <a:r>
              <a:rPr lang="ru-RU" sz="1800" dirty="0" smtClean="0"/>
              <a:t>взаимоотношения внутри семьи.</a:t>
            </a:r>
          </a:p>
          <a:p>
            <a:pPr marL="0" indent="0">
              <a:buNone/>
            </a:pPr>
            <a:r>
              <a:rPr lang="ru-RU" sz="2400" u="sng" dirty="0" smtClean="0"/>
              <a:t>Задачи:</a:t>
            </a:r>
          </a:p>
          <a:p>
            <a:r>
              <a:rPr lang="ru-RU" sz="1800" dirty="0"/>
              <a:t>р</a:t>
            </a:r>
            <a:r>
              <a:rPr lang="ru-RU" sz="1800" dirty="0" smtClean="0"/>
              <a:t>асширить </a:t>
            </a:r>
            <a:r>
              <a:rPr lang="ru-RU" sz="1800" dirty="0" smtClean="0"/>
              <a:t>знания норм поведения в </a:t>
            </a:r>
            <a:r>
              <a:rPr lang="ru-RU" sz="1800" dirty="0" smtClean="0"/>
              <a:t>семье;</a:t>
            </a:r>
            <a:endParaRPr lang="ru-RU" sz="1800" dirty="0" smtClean="0"/>
          </a:p>
          <a:p>
            <a:r>
              <a:rPr lang="ru-RU" sz="1800" dirty="0" smtClean="0"/>
              <a:t>в</a:t>
            </a:r>
            <a:r>
              <a:rPr lang="ru-RU" sz="1800" dirty="0" smtClean="0"/>
              <a:t>оспитать </a:t>
            </a:r>
            <a:r>
              <a:rPr lang="ru-RU" sz="1800" dirty="0" smtClean="0"/>
              <a:t>дружеское, уважительное и заботливое отношение в семье и к </a:t>
            </a:r>
            <a:r>
              <a:rPr lang="ru-RU" sz="1800" dirty="0" smtClean="0"/>
              <a:t>окружающим;</a:t>
            </a:r>
            <a:endParaRPr lang="ru-RU" sz="1800" dirty="0" smtClean="0"/>
          </a:p>
          <a:p>
            <a:r>
              <a:rPr lang="ru-RU" sz="1800" dirty="0"/>
              <a:t>п</a:t>
            </a:r>
            <a:r>
              <a:rPr lang="ru-RU" sz="1800" dirty="0" smtClean="0"/>
              <a:t>родолжить ф</a:t>
            </a:r>
            <a:r>
              <a:rPr lang="ru-RU" sz="1800" dirty="0" smtClean="0"/>
              <a:t>ормировать </a:t>
            </a:r>
            <a:r>
              <a:rPr lang="ru-RU" sz="1800" dirty="0" smtClean="0"/>
              <a:t>такие нравственные качества, как скромность, вежливость, добропорядочность.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3498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этикет?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988840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Первоначально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этикет в буквальном смысле слова означал порядок поведения и правила учтивости, необходимые при дворцовых церемониях,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позже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 стал означать порядок поведения и соблюдение норм и правил учтивости, принятых в обществе. Синонимами этикета являются "хорошие манеры", "хороший тон". 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275" y="3789040"/>
            <a:ext cx="3724275" cy="28575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5666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семейного этикета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Понятие "семейный этикет" включает правила поведения в семье с близкими людьми, умение проявлять заботу о них.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140968"/>
            <a:ext cx="3883498" cy="297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3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Посмотри на картинки, как ты думаешь, какие правила семейного этикета они обозначают?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Нажми на картинку, чтобы узнать ответ.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81" y="2332934"/>
            <a:ext cx="2298005" cy="21795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454047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1.</a:t>
            </a:r>
            <a:endParaRPr lang="ru-RU" dirty="0"/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829" y="2332934"/>
            <a:ext cx="3021768" cy="20537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454047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2.</a:t>
            </a:r>
            <a:endParaRPr lang="ru-RU" dirty="0"/>
          </a:p>
        </p:txBody>
      </p:sp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5" y="4725144"/>
            <a:ext cx="1937540" cy="19390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16016" y="572137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51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980728"/>
            <a:ext cx="2807133" cy="1929904"/>
          </a:xfrm>
          <a:prstGeom prst="rect">
            <a:avLst/>
          </a:prstGeom>
        </p:spPr>
      </p:pic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7" y="4046118"/>
            <a:ext cx="2933444" cy="1953674"/>
          </a:xfrm>
          <a:prstGeom prst="rect">
            <a:avLst/>
          </a:prstGeom>
        </p:spPr>
      </p:pic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26889"/>
            <a:ext cx="2630537" cy="19729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9632" y="29969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306896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5.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2" y="62373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6.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76056" y="62373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7.</a:t>
            </a:r>
            <a:endParaRPr lang="ru-RU" dirty="0"/>
          </a:p>
        </p:txBody>
      </p:sp>
      <p:pic>
        <p:nvPicPr>
          <p:cNvPr id="13" name="Объект 12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99" y="877601"/>
            <a:ext cx="3477017" cy="2268210"/>
          </a:xfrm>
        </p:spPr>
      </p:pic>
    </p:spTree>
    <p:extLst>
      <p:ext uri="{BB962C8B-B14F-4D97-AF65-F5344CB8AC3E}">
        <p14:creationId xmlns:p14="http://schemas.microsoft.com/office/powerpoint/2010/main" val="339148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2304256" cy="2182603"/>
          </a:xfrm>
          <a:prstGeom prst="rect">
            <a:avLst/>
          </a:prstGeom>
        </p:spPr>
      </p:pic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86273"/>
            <a:ext cx="3168352" cy="20982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1620" y="35010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9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35010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10.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" name="Рисунок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81" y="4005064"/>
            <a:ext cx="3270498" cy="20852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47864" y="62373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Ответы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Уважительно выслушивать всех членов семьи, не прерывая на полуслове. Не перебивать и не вмешиваться в разговор старших.</a:t>
            </a:r>
          </a:p>
          <a:p>
            <a:pPr marL="514350" indent="-514350">
              <a:buAutoNum type="arabicPeriod"/>
            </a:pPr>
            <a:r>
              <a:rPr lang="ru-RU" dirty="0" smtClean="0"/>
              <a:t>Деликатно обращаться ко всем членам семьи, не кричать.</a:t>
            </a:r>
          </a:p>
          <a:p>
            <a:pPr marL="514350" indent="-514350">
              <a:buAutoNum type="arabicPeriod"/>
            </a:pPr>
            <a:r>
              <a:rPr lang="ru-RU" dirty="0" smtClean="0"/>
              <a:t>Сообщать всем домашним, куда идешь и во сколько вернешься.</a:t>
            </a:r>
            <a:endParaRPr lang="ru-RU" dirty="0"/>
          </a:p>
        </p:txBody>
      </p:sp>
      <p:sp>
        <p:nvSpPr>
          <p:cNvPr id="5" name="Стрелка вниз 4">
            <a:hlinkClick r:id="rId2" action="ppaction://hlinksldjump"/>
          </p:cNvPr>
          <p:cNvSpPr/>
          <p:nvPr/>
        </p:nvSpPr>
        <p:spPr>
          <a:xfrm>
            <a:off x="7812360" y="5733256"/>
            <a:ext cx="576064" cy="7200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2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Ответы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4. Обязательно взять на себя некоторые обязанности по хозяйству и без напоминаний выполнять их.</a:t>
            </a:r>
          </a:p>
          <a:p>
            <a:pPr marL="0" indent="0">
              <a:buNone/>
            </a:pPr>
            <a:r>
              <a:rPr lang="ru-RU" dirty="0" smtClean="0"/>
              <a:t>5.Подавать пальто маме, бабушке, сестре. Проходя в дверь, пропускать их, подавать им руку на выходе.</a:t>
            </a:r>
          </a:p>
          <a:p>
            <a:pPr marL="0" indent="0">
              <a:buNone/>
            </a:pPr>
            <a:r>
              <a:rPr lang="ru-RU" dirty="0" smtClean="0"/>
              <a:t>6. Уважать труд тех, кто о тебе заботиться. Выражать искреннюю благодарность своим близким.</a:t>
            </a:r>
          </a:p>
          <a:p>
            <a:pPr marL="0" indent="0">
              <a:buNone/>
            </a:pPr>
            <a:r>
              <a:rPr lang="ru-RU" dirty="0" smtClean="0"/>
              <a:t>7. Сервировать семейный стол. Соблюдать столовый этикет.</a:t>
            </a:r>
            <a:endParaRPr lang="ru-RU" dirty="0"/>
          </a:p>
        </p:txBody>
      </p:sp>
      <p:sp>
        <p:nvSpPr>
          <p:cNvPr id="4" name="Стрелка вниз 3">
            <a:hlinkClick r:id="rId2" action="ppaction://hlinksldjump"/>
          </p:cNvPr>
          <p:cNvSpPr/>
          <p:nvPr/>
        </p:nvSpPr>
        <p:spPr>
          <a:xfrm>
            <a:off x="7812360" y="5733256"/>
            <a:ext cx="576064" cy="7200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18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305</TotalTime>
  <Words>549</Words>
  <Application>Microsoft Office PowerPoint</Application>
  <PresentationFormat>Экран (4:3)</PresentationFormat>
  <Paragraphs>86</Paragraphs>
  <Slides>15</Slides>
  <Notes>0</Notes>
  <HiddenSlides>3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Муниципальное бюджетное дошкольное образовательное учреждение детский сад № 162</vt:lpstr>
      <vt:lpstr> </vt:lpstr>
      <vt:lpstr>Что такое этикет?</vt:lpstr>
      <vt:lpstr>Правила семейного этикета</vt:lpstr>
      <vt:lpstr>Посмотри на картинки, как ты думаешь, какие правила семейного этикета они обозначают? </vt:lpstr>
      <vt:lpstr> </vt:lpstr>
      <vt:lpstr> </vt:lpstr>
      <vt:lpstr>Ответы</vt:lpstr>
      <vt:lpstr>Ответы</vt:lpstr>
      <vt:lpstr>Ответы </vt:lpstr>
      <vt:lpstr> </vt:lpstr>
      <vt:lpstr> </vt:lpstr>
      <vt:lpstr>Соотнеси вежливые слова с картинкой.</vt:lpstr>
      <vt:lpstr>Игра «Хорошо или плохо»</vt:lpstr>
      <vt:lpstr> 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этикет?</dc:title>
  <dc:creator>Килечка</dc:creator>
  <cp:lastModifiedBy>1</cp:lastModifiedBy>
  <cp:revision>21</cp:revision>
  <dcterms:created xsi:type="dcterms:W3CDTF">2020-05-13T14:28:09Z</dcterms:created>
  <dcterms:modified xsi:type="dcterms:W3CDTF">2020-05-15T07:51:39Z</dcterms:modified>
</cp:coreProperties>
</file>