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70" r:id="rId9"/>
    <p:sldId id="265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3" d="100"/>
          <a:sy n="53" d="100"/>
        </p:scale>
        <p:origin x="-9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F98F-34B9-44D7-9E59-02E65B26AF9C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EEE0A-4117-4E59-AC8E-DD4419DC9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0D3F9-2169-441C-9B36-0D4EC05150FA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115F-C740-4D12-A3E1-E09AE19C5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D2A7-4511-428E-83DB-154E7D97A248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E61B-1864-4B30-BC6B-812006AB6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98155-503C-4DEB-ACBE-EBE6833DA825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8217-E9AB-4E19-AF1B-FAF24FDCD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A57F-1215-4AD7-BFCE-64444998071D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A465-2741-4E20-B718-510093BFF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4231-93BB-462D-8C53-640341DD96F3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F1A4-4E86-4233-85D8-AFDDFBE8E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46D55-1596-463B-A6BC-804996636AA8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1E1E2-E53B-40DB-9591-E9270BDE7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A8D0-1E42-4045-873A-0D7EFA267EEC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F5C7-F5D3-43AB-93C4-5DDD17659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D7F7-607E-4163-801C-4C33B40F8B41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92E7-F844-4252-85FC-D5E041BD8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63E6-00E8-43DF-9A89-2706B684605D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B82BF-298F-46F8-9465-973817619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C40DA-9D02-454B-9142-EF370C2816AA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6F01A-3FDC-42BA-B804-C88F24DD4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D22EC7-4E39-4229-8CE5-4BA696D1623E}" type="datetimeFigureOut">
              <a:rPr lang="ru-RU"/>
              <a:pPr>
                <a:defRPr/>
              </a:pPr>
              <a:t>16.06.2015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9B0E5C-C947-4688-9E16-5B9E40C49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2349500"/>
            <a:ext cx="7489825" cy="3382963"/>
          </a:xfrm>
        </p:spPr>
        <p:txBody>
          <a:bodyPr>
            <a:noAutofit/>
          </a:bodyPr>
          <a:lstStyle/>
          <a:p>
            <a:pPr algn="ctr"/>
            <a:r>
              <a:rPr lang="ru-RU" sz="3600" b="1" smtClean="0">
                <a:solidFill>
                  <a:srgbClr val="7030A0"/>
                </a:solidFill>
                <a:latin typeface="Monotype Corsiva" pitchFamily="66" charset="0"/>
                <a:cs typeface="Trebuchet MS" pitchFamily="34" charset="0"/>
              </a:rPr>
              <a:t/>
            </a:r>
            <a:br>
              <a:rPr lang="ru-RU" sz="3600" b="1" smtClean="0">
                <a:solidFill>
                  <a:srgbClr val="7030A0"/>
                </a:solidFill>
                <a:latin typeface="Monotype Corsiva" pitchFamily="66" charset="0"/>
                <a:cs typeface="Trebuchet MS" pitchFamily="34" charset="0"/>
              </a:rPr>
            </a:br>
            <a:r>
              <a:rPr lang="ru-RU" sz="3600" b="1" smtClean="0">
                <a:solidFill>
                  <a:srgbClr val="7030A0"/>
                </a:solidFill>
                <a:latin typeface="Monotype Corsiva" pitchFamily="66" charset="0"/>
                <a:cs typeface="Trebuchet MS" pitchFamily="34" charset="0"/>
              </a:rPr>
              <a:t/>
            </a:r>
            <a:br>
              <a:rPr lang="ru-RU" sz="3600" b="1" smtClean="0">
                <a:solidFill>
                  <a:srgbClr val="7030A0"/>
                </a:solidFill>
                <a:latin typeface="Monotype Corsiva" pitchFamily="66" charset="0"/>
                <a:cs typeface="Trebuchet MS" pitchFamily="34" charset="0"/>
              </a:rPr>
            </a:br>
            <a:r>
              <a:rPr lang="ru-RU" sz="3600" smtClean="0">
                <a:solidFill>
                  <a:srgbClr val="F2FBE3"/>
                </a:solidFill>
                <a:latin typeface="Monotype Corsiva" pitchFamily="66" charset="0"/>
                <a:cs typeface="Trebuchet MS" pitchFamily="34" charset="0"/>
              </a:rPr>
              <a:t>Консультация для родителей: </a:t>
            </a:r>
            <a:r>
              <a:rPr lang="ru-RU" sz="6600" b="1" smtClean="0">
                <a:solidFill>
                  <a:srgbClr val="7030A0"/>
                </a:solidFill>
                <a:latin typeface="Monotype Corsiva" pitchFamily="66" charset="0"/>
                <a:cs typeface="Trebuchet MS" pitchFamily="34" charset="0"/>
              </a:rPr>
              <a:t>Адаптация детей к детскому саду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333375"/>
            <a:ext cx="7116762" cy="860425"/>
          </a:xfrm>
        </p:spPr>
        <p:txBody>
          <a:bodyPr>
            <a:noAutofit/>
          </a:bodyPr>
          <a:lstStyle/>
          <a:p>
            <a:pPr algn="ctr"/>
            <a:r>
              <a:rPr lang="ru-RU" sz="3200" b="1" smtClean="0">
                <a:solidFill>
                  <a:srgbClr val="2A9224"/>
                </a:solidFill>
                <a:latin typeface="Monotype Corsiva" pitchFamily="66" charset="0"/>
              </a:rPr>
              <a:t>Муниципальное бюджетное</a:t>
            </a:r>
            <a:r>
              <a:rPr lang="en-US" sz="3200" b="1" smtClean="0">
                <a:solidFill>
                  <a:srgbClr val="2A9224"/>
                </a:solidFill>
                <a:latin typeface="Monotype Corsiva" pitchFamily="66" charset="0"/>
              </a:rPr>
              <a:t> </a:t>
            </a:r>
            <a:r>
              <a:rPr lang="ru-RU" sz="3200" b="1" smtClean="0">
                <a:solidFill>
                  <a:srgbClr val="2A9224"/>
                </a:solidFill>
                <a:latin typeface="Monotype Corsiva" pitchFamily="66" charset="0"/>
              </a:rPr>
              <a:t>дошкольное образовательное учреждение детский сад №162</a:t>
            </a:r>
          </a:p>
        </p:txBody>
      </p:sp>
      <p:pic>
        <p:nvPicPr>
          <p:cNvPr id="3074" name="Picture 2" descr="C:\Users\МДОУ ЦРР -Сад № 162\Desktop\картинк презентация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394398" y="1628800"/>
            <a:ext cx="2466975" cy="1847850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135938" cy="936625"/>
          </a:xfrm>
        </p:spPr>
        <p:txBody>
          <a:bodyPr>
            <a:noAutofit/>
          </a:bodyPr>
          <a:lstStyle/>
          <a:p>
            <a:pPr algn="ctr"/>
            <a:r>
              <a:rPr lang="ru-RU" b="1" smtClean="0">
                <a:solidFill>
                  <a:srgbClr val="9D2D0A"/>
                </a:solidFill>
                <a:latin typeface="Monotype Corsiva" pitchFamily="66" charset="0"/>
                <a:cs typeface="Trebuchet MS" pitchFamily="34" charset="0"/>
              </a:rPr>
              <a:t>Существуют УСЛОВИЯ, соблюдение родителями которых  помогает ребёнку адаптироваться к детскому саду: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5" y="1484313"/>
            <a:ext cx="8569325" cy="5545137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☺  </a:t>
            </a: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расскажите ребёнку  о детском саде заранее, поиграйте с ним  в детский сад, скажите, что детский сад – это привилегия детей, и  что взрослых туда не пускают;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☺ не оставляйте  ребёнка в саду на целый день сразу, приучайте его постепенно;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☺ создайте в семье комфортный, бесконфликтный для малыша климат;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☺ будьте спокойны, не  показывайте ребёнку своё беспокойство по поводу детского сада.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Помните: чувства, переживания, которые испытывают родители, передаются детям!</a:t>
            </a: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☺ создайте в выходные дни дома такой же режим, как и в детском </a:t>
            </a:r>
            <a:r>
              <a:rPr lang="ru-RU" sz="2600" b="1" dirty="0">
                <a:solidFill>
                  <a:schemeClr val="tx1"/>
                </a:solidFill>
                <a:latin typeface="Monotype Corsiva" panose="03010101010201010101" pitchFamily="66" charset="0"/>
              </a:rPr>
              <a:t>саду; </a:t>
            </a:r>
            <a:endParaRPr lang="ru-RU" sz="2600" b="1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☺ в период адаптации не реагируйте на выходки ребёнка и не наказывайте его за капризы.</a:t>
            </a:r>
          </a:p>
          <a:p>
            <a:pPr algn="ctr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</a:rPr>
              <a:t>УДАЧИ!!!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2000" dirty="0">
              <a:latin typeface="Monotype Corsiva" panose="03010101010201010101" pitchFamily="66" charset="0"/>
            </a:endParaRP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338" y="2205038"/>
            <a:ext cx="7116762" cy="1468437"/>
          </a:xfrm>
        </p:spPr>
        <p:txBody>
          <a:bodyPr>
            <a:noAutofit/>
          </a:bodyPr>
          <a:lstStyle/>
          <a:p>
            <a:pPr algn="just"/>
            <a:r>
              <a:rPr lang="ru-RU" b="1" smtClean="0">
                <a:solidFill>
                  <a:srgbClr val="5D0DA5"/>
                </a:solidFill>
                <a:latin typeface="Monotype Corsiva" pitchFamily="66" charset="0"/>
                <a:cs typeface="Trebuchet MS" pitchFamily="34" charset="0"/>
              </a:rPr>
              <a:t>Детский сад - это первое социальное учреждение, с которым встречается ребенок, то есть ребенок впервые встречается с требованиями общества. Задача родителей и педагогов детского сада – помочь ребёнку адаптироваться к новым условиям жизни, облегчить привыкание к ДОУ.</a:t>
            </a:r>
          </a:p>
        </p:txBody>
      </p:sp>
      <p:pic>
        <p:nvPicPr>
          <p:cNvPr id="5123" name="Picture 3" descr="C:\Users\МДОУ ЦРР -Сад № 162\Desktop\картинк презентация\images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99592" y="4455561"/>
            <a:ext cx="2854547" cy="17790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900113" y="3860800"/>
            <a:ext cx="73437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rgbClr val="002060"/>
                </a:solidFill>
                <a:latin typeface="Monotype Corsiva" pitchFamily="66" charset="0"/>
              </a:rPr>
              <a:t>Приспособление ребенка к новым условиям существования происходит на разных уровнях: физиологическом; социальном; психологическом</a:t>
            </a:r>
            <a:r>
              <a:rPr lang="ru-RU">
                <a:solidFill>
                  <a:srgbClr val="002060"/>
                </a:solidFill>
                <a:latin typeface="Verdana" pitchFamily="34" charset="0"/>
              </a:rPr>
              <a:t>.</a:t>
            </a:r>
            <a:br>
              <a:rPr lang="ru-RU">
                <a:solidFill>
                  <a:srgbClr val="002060"/>
                </a:solidFill>
                <a:latin typeface="Verdana" pitchFamily="34" charset="0"/>
              </a:rPr>
            </a:br>
            <a:endParaRPr lang="ru-RU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042988" y="4581525"/>
            <a:ext cx="7118350" cy="1468438"/>
          </a:xfrm>
        </p:spPr>
        <p:txBody>
          <a:bodyPr/>
          <a:lstStyle/>
          <a:p>
            <a:pPr algn="just"/>
            <a:r>
              <a:rPr lang="ru-RU" sz="1600" smtClean="0">
                <a:cs typeface="Trebuchet MS" pitchFamily="34" charset="0"/>
              </a:rPr>
              <a:t/>
            </a:r>
            <a:br>
              <a:rPr lang="ru-RU" sz="1600" smtClean="0">
                <a:cs typeface="Trebuchet MS" pitchFamily="34" charset="0"/>
              </a:rPr>
            </a:br>
            <a:endParaRPr lang="ru-RU" b="1" smtClean="0">
              <a:solidFill>
                <a:srgbClr val="002060"/>
              </a:solidFill>
              <a:latin typeface="Monotype Corsiva" pitchFamily="66" charset="0"/>
              <a:cs typeface="Trebuchet MS" pitchFamily="34" charset="0"/>
            </a:endParaRP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1009650" y="4776788"/>
            <a:ext cx="7116763" cy="860425"/>
          </a:xfrm>
        </p:spPr>
        <p:txBody>
          <a:bodyPr/>
          <a:lstStyle/>
          <a:p>
            <a:endParaRPr lang="ru-RU" smtClean="0">
              <a:solidFill>
                <a:srgbClr val="404040"/>
              </a:solidFill>
            </a:endParaRPr>
          </a:p>
        </p:txBody>
      </p:sp>
      <p:pic>
        <p:nvPicPr>
          <p:cNvPr id="2050" name="Picture 2" descr="E:\viewer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11560" y="458669"/>
            <a:ext cx="7992888" cy="599466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009650" y="3308350"/>
            <a:ext cx="7116763" cy="1468438"/>
          </a:xfrm>
        </p:spPr>
        <p:txBody>
          <a:bodyPr/>
          <a:lstStyle/>
          <a:p>
            <a:endParaRPr lang="ru-RU" smtClean="0">
              <a:cs typeface="Trebuchet MS" pitchFamily="34" charset="0"/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1009650" y="4776788"/>
            <a:ext cx="7116763" cy="860425"/>
          </a:xfrm>
        </p:spPr>
        <p:txBody>
          <a:bodyPr/>
          <a:lstStyle/>
          <a:p>
            <a:endParaRPr lang="ru-RU" smtClean="0">
              <a:solidFill>
                <a:srgbClr val="40404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4213" y="404813"/>
            <a:ext cx="7848600" cy="6186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Monotype Corsiva" panose="03010101010201010101" pitchFamily="66" charset="0"/>
              </a:rPr>
              <a:t>	</a:t>
            </a:r>
            <a:r>
              <a:rPr lang="ru-RU" sz="36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Различают три степени адаптации ребенка к дошкольному учреждению: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1-16 дней </a:t>
            </a: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– легкая адаптация;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16-32 дня </a:t>
            </a: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– адаптация средней тяжести; </a:t>
            </a:r>
            <a:r>
              <a:rPr lang="ru-RU" sz="36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32- 64 дня </a:t>
            </a: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- тяжелая адаптация.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</a:t>
            </a: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	</a:t>
            </a: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П О М Н И Т Е, что 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       привыкание малыша к детскому саду может потребоваться до полугода времени, поэтому тщательно рассчитывайте свои силы, возможности и планы. </a:t>
            </a:r>
            <a:endParaRPr lang="ru-RU" sz="3600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146" name="Picture 2" descr="C:\Users\МДОУ ЦРР -Сад № 162\Desktop\картинк презентация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27584" y="3252651"/>
            <a:ext cx="2095500" cy="139065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viewer (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20880" cy="619268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rgbClr val="92D050"/>
            </a:solidFill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971550" y="620713"/>
            <a:ext cx="7116763" cy="1468437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rgbClr val="C00000"/>
                </a:solidFill>
                <a:latin typeface="Monotype Corsiva" pitchFamily="66" charset="0"/>
                <a:cs typeface="Trebuchet MS" pitchFamily="34" charset="0"/>
              </a:rPr>
              <a:t>С поступлением ребёнка в ДОУ в его жизни происходит множество изменений: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989138"/>
            <a:ext cx="7775575" cy="4248150"/>
          </a:xfrm>
        </p:spPr>
        <p:txBody>
          <a:bodyPr rtlCol="0"/>
          <a:lstStyle/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■ строгий режим;  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■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отсутствие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родителей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 течение дня;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■ новые требования к поведению;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■ постоянный контакт со сверстниками;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■ новое помещение, к которому нужно привыкнуть;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■ другой, непривычный стиль общения 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098" name="Picture 2" descr="C:\Users\МДОУ ЦРР -Сад № 162\Desktop\картинк презентация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346601" y="1747624"/>
            <a:ext cx="1647056" cy="123529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  <p:pic>
        <p:nvPicPr>
          <p:cNvPr id="4099" name="Picture 3" descr="C:\Users\МДОУ ЦРР -Сад № 162\Desktop\картинк презентация\images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179739" y="3303825"/>
            <a:ext cx="1782677" cy="98906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  <p:pic>
        <p:nvPicPr>
          <p:cNvPr id="4101" name="Picture 5" descr="C:\Users\МДОУ ЦРР -Сад № 162\Desktop\картинк презентация\0_fee0_714e9a1f_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201039" y="4869160"/>
            <a:ext cx="1870038" cy="123796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827088" y="1916113"/>
            <a:ext cx="7561262" cy="1584325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rgbClr val="C00000"/>
                </a:solidFill>
                <a:latin typeface="Monotype Corsiva" pitchFamily="66" charset="0"/>
                <a:cs typeface="Trebuchet MS" pitchFamily="34" charset="0"/>
              </a:rPr>
              <a:t>Все эти изменения обрушиваются на ребёнка одновременно, создавая для него стрессовую ситуацию, которая без специальной организации может привести к невротическим реакциям: 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755650" y="3573463"/>
            <a:ext cx="7416800" cy="12954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002060"/>
                </a:solidFill>
                <a:latin typeface="Monotype Corsiva" pitchFamily="66" charset="0"/>
              </a:rPr>
              <a:t>КАПРИЗЫ, СТРАХИ, ОТКАЗ ОТ ЕДЫ, ЧАСТЫЕ БОЛЕЗНИ И Т.Д.</a:t>
            </a:r>
          </a:p>
        </p:txBody>
      </p:sp>
      <p:pic>
        <p:nvPicPr>
          <p:cNvPr id="7170" name="Picture 2" descr="C:\Users\МДОУ ЦРР -Сад № 162\Desktop\картинк презентация\images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851920" y="4653136"/>
            <a:ext cx="1440160" cy="189021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116762" cy="1468438"/>
          </a:xfrm>
        </p:spPr>
        <p:txBody>
          <a:bodyPr>
            <a:noAutofit/>
          </a:bodyPr>
          <a:lstStyle/>
          <a:p>
            <a:pPr algn="ctr"/>
            <a:r>
              <a:rPr lang="ru-RU" sz="4400" smtClean="0">
                <a:solidFill>
                  <a:srgbClr val="5D0DA5"/>
                </a:solidFill>
                <a:latin typeface="Monotype Corsiva" pitchFamily="66" charset="0"/>
                <a:cs typeface="Trebuchet MS" pitchFamily="34" charset="0"/>
              </a:rPr>
              <a:t>Варианты поведения ребёнка в период адаптации к ДОУ: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650" y="1773238"/>
            <a:ext cx="7632700" cy="4535487"/>
          </a:xfrm>
        </p:spPr>
        <p:txBody>
          <a:bodyPr rtlCol="0">
            <a:normAutofit lnSpcReduction="10000"/>
          </a:bodyPr>
          <a:lstStyle/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                       «Не хочу!»    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32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Частые болезни 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32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                          Дома – капризы, в саду – успехи</a:t>
            </a: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endParaRPr lang="ru-RU" sz="32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just" fontAlgn="auto"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Дома – хороший, в саду – ужасный	</a:t>
            </a:r>
            <a:endParaRPr lang="ru-RU" sz="32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050" name="Picture 2" descr="C:\Users\МДОУ ЦРР -Сад № 162\Desktop\картинк презентация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940152" y="1593127"/>
            <a:ext cx="1944217" cy="12937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  <p:pic>
        <p:nvPicPr>
          <p:cNvPr id="2051" name="Picture 3" descr="C:\Users\МДОУ ЦРР -Сад № 162\Desktop\картинк презентация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635896" y="2537165"/>
            <a:ext cx="1944216" cy="141935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  <p:pic>
        <p:nvPicPr>
          <p:cNvPr id="2052" name="Picture 4" descr="C:\Users\МДОУ ЦРР -Сад № 162\Desktop\картинк презентация\images (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55576" y="3573016"/>
            <a:ext cx="1848222" cy="146684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  <p:pic>
        <p:nvPicPr>
          <p:cNvPr id="2053" name="Picture 5" descr="C:\Users\МДОУ ЦРР -Сад № 162\Desktop\картинк презентация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516216" y="4813897"/>
            <a:ext cx="1817948" cy="145435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84213" y="3213100"/>
            <a:ext cx="7772400" cy="923925"/>
          </a:xfrm>
        </p:spPr>
        <p:txBody>
          <a:bodyPr/>
          <a:lstStyle/>
          <a:p>
            <a:pPr algn="ctr"/>
            <a:r>
              <a:rPr lang="ru-RU" sz="3600" b="1" smtClean="0">
                <a:latin typeface="Monotype Corsiva" pitchFamily="66" charset="0"/>
                <a:cs typeface="Trebuchet MS" pitchFamily="34" charset="0"/>
              </a:rPr>
              <a:t>Как готовить ребёнка к поступлению в детский сад?</a:t>
            </a:r>
            <a:r>
              <a:rPr lang="ru-RU" sz="4000" b="1" smtClean="0">
                <a:latin typeface="Monotype Corsiva" pitchFamily="66" charset="0"/>
                <a:cs typeface="Trebuchet MS" pitchFamily="34" charset="0"/>
              </a:rPr>
              <a:t/>
            </a:r>
            <a:br>
              <a:rPr lang="ru-RU" sz="40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smtClean="0">
                <a:latin typeface="Monotype Corsiva" pitchFamily="66" charset="0"/>
                <a:cs typeface="Trebuchet MS" pitchFamily="34" charset="0"/>
              </a:rPr>
              <a:t>1. </a:t>
            </a: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Родители должны быть уверены в необходимости поступления в детский сад именно сейчас, т.к. колебания родителей передаются детям.</a:t>
            </a:r>
            <a:br>
              <a:rPr lang="ru-RU" sz="24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2. Необходимо приблизить режим дня в домашних условиях к режиму детского сада.</a:t>
            </a:r>
            <a:br>
              <a:rPr lang="ru-RU" sz="24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3. До поступления в детский сад необходимо приучать ребёнка самостоятельно засыпать.</a:t>
            </a:r>
            <a:br>
              <a:rPr lang="ru-RU" sz="24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4. Обязательно приучать ребёнка есть разнообразные блюда, ежедневно употреблять супы и каши.</a:t>
            </a:r>
            <a:br>
              <a:rPr lang="ru-RU" sz="24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5. Готовить ребёнка к общению с другими людьми, взрослыми и детьми.</a:t>
            </a:r>
            <a:br>
              <a:rPr lang="ru-RU" sz="24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6. Готовить ребёнка к  временной разлуке с родными, убеждать ребёнка, что в детском саду весело, интересно.</a:t>
            </a:r>
            <a:br>
              <a:rPr lang="ru-RU" sz="2400" b="1" smtClean="0">
                <a:latin typeface="Monotype Corsiva" pitchFamily="66" charset="0"/>
                <a:cs typeface="Trebuchet MS" pitchFamily="34" charset="0"/>
              </a:rPr>
            </a:br>
            <a:r>
              <a:rPr lang="ru-RU" sz="2400" b="1" smtClean="0">
                <a:latin typeface="Monotype Corsiva" pitchFamily="66" charset="0"/>
                <a:cs typeface="Trebuchet MS" pitchFamily="34" charset="0"/>
              </a:rPr>
              <a:t>7. Необходимо приучать ребёнка к самообслуживанию, поощрять попытки самостоятельных действий</a:t>
            </a:r>
            <a:r>
              <a:rPr lang="ru-RU" sz="2000" b="1" smtClean="0">
                <a:latin typeface="Monotype Corsiva" pitchFamily="66" charset="0"/>
                <a:cs typeface="Trebuchet MS" pitchFamily="34" charset="0"/>
              </a:rPr>
              <a:t>.   </a:t>
            </a:r>
            <a:r>
              <a:rPr lang="ru-RU" sz="2000" b="1" smtClean="0">
                <a:cs typeface="Trebuchet MS" pitchFamily="34" charset="0"/>
              </a:rPr>
              <a:t/>
            </a:r>
            <a:br>
              <a:rPr lang="ru-RU" sz="2000" b="1" smtClean="0">
                <a:cs typeface="Trebuchet MS" pitchFamily="34" charset="0"/>
              </a:rPr>
            </a:br>
            <a:r>
              <a:rPr lang="ru-RU" sz="2000" b="1" smtClean="0">
                <a:cs typeface="Trebuchet MS" pitchFamily="34" charset="0"/>
              </a:rPr>
              <a:t/>
            </a:r>
            <a:br>
              <a:rPr lang="ru-RU" sz="2000" b="1" smtClean="0">
                <a:cs typeface="Trebuchet MS" pitchFamily="34" charset="0"/>
              </a:rPr>
            </a:br>
            <a:endParaRPr lang="ru-RU" sz="2000" b="1" smtClean="0">
              <a:cs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402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Verdana</vt:lpstr>
      <vt:lpstr>Arial</vt:lpstr>
      <vt:lpstr>Trebuchet MS</vt:lpstr>
      <vt:lpstr>Wingdings 2</vt:lpstr>
      <vt:lpstr>Calibri</vt:lpstr>
      <vt:lpstr>Monotype Corsiva</vt:lpstr>
      <vt:lpstr>Spring</vt:lpstr>
      <vt:lpstr>Spring</vt:lpstr>
      <vt:lpstr>  Консультация для родителей: Адаптация детей к детскому саду</vt:lpstr>
      <vt:lpstr>Детский сад - это первое социальное учреждение, с которым встречается ребенок, то есть ребенок впервые встречается с требованиями общества. Задача родителей и педагогов детского сада – помочь ребёнку адаптироваться к новым условиям жизни, облегчить привыкание к ДОУ.</vt:lpstr>
      <vt:lpstr> </vt:lpstr>
      <vt:lpstr>Слайд 4</vt:lpstr>
      <vt:lpstr>Слайд 5</vt:lpstr>
      <vt:lpstr>С поступлением ребёнка в ДОУ в его жизни происходит множество изменений:</vt:lpstr>
      <vt:lpstr>Все эти изменения обрушиваются на ребёнка одновременно, создавая для него стрессовую ситуацию, которая без специальной организации может привести к невротическим реакциям: </vt:lpstr>
      <vt:lpstr>Варианты поведения ребёнка в период адаптации к ДОУ:</vt:lpstr>
      <vt:lpstr>Как готовить ребёнка к поступлению в детский сад? 1. Родители должны быть уверены в необходимости поступления в детский сад именно сейчас, т.к. колебания родителей передаются детям. 2. Необходимо приблизить режим дня в домашних условиях к режиму детского сада. 3. До поступления в детский сад необходимо приучать ребёнка самостоятельно засыпать. 4. Обязательно приучать ребёнка есть разнообразные блюда, ежедневно употреблять супы и каши. 5. Готовить ребёнка к общению с другими людьми, взрослыми и детьми. 6. Готовить ребёнка к  временной разлуке с родными, убеждать ребёнка, что в детском саду весело, интересно. 7. Необходимо приучать ребёнка к самообслуживанию, поощрять попытки самостоятельных действий.     </vt:lpstr>
      <vt:lpstr>Существуют УСЛОВИЯ, соблюдение родителями которых  помогает ребёнку адаптироваться к детскому саду: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детей к детскому саду</dc:title>
  <dc:creator>МДОУ ЦРР -Сад № 162</dc:creator>
  <cp:lastModifiedBy>User</cp:lastModifiedBy>
  <cp:revision>59</cp:revision>
  <dcterms:created xsi:type="dcterms:W3CDTF">2014-05-30T06:06:04Z</dcterms:created>
  <dcterms:modified xsi:type="dcterms:W3CDTF">2015-06-16T06:13:05Z</dcterms:modified>
</cp:coreProperties>
</file>